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sldIdLst>
    <p:sldId id="256" r:id="rId2"/>
    <p:sldId id="352" r:id="rId3"/>
    <p:sldId id="279" r:id="rId4"/>
    <p:sldId id="299" r:id="rId5"/>
    <p:sldId id="298" r:id="rId6"/>
    <p:sldId id="300" r:id="rId7"/>
    <p:sldId id="297" r:id="rId8"/>
    <p:sldId id="283" r:id="rId9"/>
    <p:sldId id="301" r:id="rId10"/>
    <p:sldId id="302" r:id="rId11"/>
    <p:sldId id="280" r:id="rId12"/>
    <p:sldId id="281" r:id="rId13"/>
    <p:sldId id="282" r:id="rId14"/>
    <p:sldId id="303" r:id="rId15"/>
    <p:sldId id="284" r:id="rId16"/>
    <p:sldId id="285" r:id="rId17"/>
    <p:sldId id="286" r:id="rId18"/>
    <p:sldId id="287" r:id="rId19"/>
    <p:sldId id="304" r:id="rId20"/>
    <p:sldId id="296" r:id="rId21"/>
    <p:sldId id="305" r:id="rId22"/>
    <p:sldId id="306" r:id="rId23"/>
    <p:sldId id="307" r:id="rId24"/>
    <p:sldId id="308" r:id="rId25"/>
    <p:sldId id="309" r:id="rId26"/>
    <p:sldId id="310" r:id="rId27"/>
    <p:sldId id="311" r:id="rId28"/>
    <p:sldId id="293" r:id="rId29"/>
    <p:sldId id="312" r:id="rId30"/>
    <p:sldId id="313" r:id="rId31"/>
    <p:sldId id="314" r:id="rId32"/>
    <p:sldId id="315" r:id="rId33"/>
    <p:sldId id="316" r:id="rId34"/>
    <p:sldId id="290" r:id="rId35"/>
    <p:sldId id="291" r:id="rId36"/>
    <p:sldId id="292" r:id="rId37"/>
    <p:sldId id="288" r:id="rId38"/>
    <p:sldId id="317" r:id="rId39"/>
    <p:sldId id="289" r:id="rId40"/>
    <p:sldId id="318" r:id="rId41"/>
    <p:sldId id="319" r:id="rId42"/>
    <p:sldId id="320" r:id="rId43"/>
    <p:sldId id="321" r:id="rId44"/>
    <p:sldId id="322" r:id="rId45"/>
    <p:sldId id="323" r:id="rId46"/>
    <p:sldId id="324" r:id="rId47"/>
    <p:sldId id="325" r:id="rId48"/>
    <p:sldId id="353" r:id="rId49"/>
    <p:sldId id="326" r:id="rId50"/>
    <p:sldId id="295"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267" r:id="rId65"/>
    <p:sldId id="340" r:id="rId66"/>
    <p:sldId id="341" r:id="rId67"/>
    <p:sldId id="342" r:id="rId68"/>
    <p:sldId id="343" r:id="rId69"/>
    <p:sldId id="294" r:id="rId70"/>
    <p:sldId id="344" r:id="rId71"/>
    <p:sldId id="345" r:id="rId72"/>
    <p:sldId id="346" r:id="rId73"/>
    <p:sldId id="347" r:id="rId74"/>
    <p:sldId id="348" r:id="rId75"/>
    <p:sldId id="349" r:id="rId76"/>
    <p:sldId id="350" r:id="rId77"/>
    <p:sldId id="351" r:id="rId7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4660"/>
  </p:normalViewPr>
  <p:slideViewPr>
    <p:cSldViewPr snapToGrid="0">
      <p:cViewPr varScale="1">
        <p:scale>
          <a:sx n="82" d="100"/>
          <a:sy n="82" d="100"/>
        </p:scale>
        <p:origin x="96" y="6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FD20C-90E0-442D-BF9D-F81BF7F0A34C}" type="datetimeFigureOut">
              <a:rPr lang="cs-CZ" smtClean="0"/>
              <a:t>18.07.2023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6D8CA-8D14-47C9-8706-4AD5966403A5}" type="slidenum">
              <a:rPr lang="cs-CZ" smtClean="0"/>
              <a:t>‹#›</a:t>
            </a:fld>
            <a:endParaRPr lang="cs-CZ"/>
          </a:p>
        </p:txBody>
      </p:sp>
    </p:spTree>
    <p:extLst>
      <p:ext uri="{BB962C8B-B14F-4D97-AF65-F5344CB8AC3E}">
        <p14:creationId xmlns:p14="http://schemas.microsoft.com/office/powerpoint/2010/main" val="679568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B69000-5AF4-4D47-AF24-A887D30704F0}" type="slidenum">
              <a:rPr lang="cs-CZ" smtClean="0"/>
              <a:t>21</a:t>
            </a:fld>
            <a:endParaRPr lang="cs-CZ"/>
          </a:p>
        </p:txBody>
      </p:sp>
    </p:spTree>
    <p:extLst>
      <p:ext uri="{BB962C8B-B14F-4D97-AF65-F5344CB8AC3E}">
        <p14:creationId xmlns:p14="http://schemas.microsoft.com/office/powerpoint/2010/main" val="3951016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Úvodní snímek">
    <p:spTree>
      <p:nvGrpSpPr>
        <p:cNvPr id="1" name=""/>
        <p:cNvGrpSpPr/>
        <p:nvPr/>
      </p:nvGrpSpPr>
      <p:grpSpPr>
        <a:xfrm>
          <a:off x="0" y="0"/>
          <a:ext cx="0" cy="0"/>
          <a:chOff x="0" y="0"/>
          <a:chExt cx="0" cy="0"/>
        </a:xfrm>
      </p:grpSpPr>
      <p:pic>
        <p:nvPicPr>
          <p:cNvPr id="12" name="stranka-ppt-16ku9.png" descr="stranka-ppt-16ku9.png"/>
          <p:cNvPicPr>
            <a:picLocks noChangeAspect="1"/>
          </p:cNvPicPr>
          <p:nvPr/>
        </p:nvPicPr>
        <p:blipFill>
          <a:blip r:embed="rId2"/>
          <a:srcRect l="121" r="121"/>
          <a:stretch>
            <a:fillRect/>
          </a:stretch>
        </p:blipFill>
        <p:spPr>
          <a:xfrm>
            <a:off x="-1484" y="-9154"/>
            <a:ext cx="12194915" cy="6876308"/>
          </a:xfrm>
          <a:prstGeom prst="rect">
            <a:avLst/>
          </a:prstGeom>
          <a:ln w="12700">
            <a:miter lim="400000"/>
          </a:ln>
        </p:spPr>
      </p:pic>
      <p:sp>
        <p:nvSpPr>
          <p:cNvPr id="13" name="Text názvu"/>
          <p:cNvSpPr txBox="1">
            <a:spLocks noGrp="1"/>
          </p:cNvSpPr>
          <p:nvPr>
            <p:ph type="title"/>
          </p:nvPr>
        </p:nvSpPr>
        <p:spPr>
          <a:xfrm>
            <a:off x="1666843" y="1428736"/>
            <a:ext cx="7772401" cy="1470027"/>
          </a:xfrm>
          <a:prstGeom prst="rect">
            <a:avLst/>
          </a:prstGeom>
        </p:spPr>
        <p:txBody>
          <a:bodyPr/>
          <a:lstStyle>
            <a:lvl1pPr>
              <a:defRPr sz="3600"/>
            </a:lvl1pPr>
          </a:lstStyle>
          <a:p>
            <a:r>
              <a:t>Text názvu</a:t>
            </a:r>
          </a:p>
        </p:txBody>
      </p:sp>
      <p:sp>
        <p:nvSpPr>
          <p:cNvPr id="14" name="Text úrovně 1…"/>
          <p:cNvSpPr txBox="1">
            <a:spLocks noGrp="1"/>
          </p:cNvSpPr>
          <p:nvPr>
            <p:ph type="body" sz="quarter" idx="1"/>
          </p:nvPr>
        </p:nvSpPr>
        <p:spPr>
          <a:xfrm>
            <a:off x="1666843" y="3857628"/>
            <a:ext cx="6400802" cy="1752602"/>
          </a:xfrm>
          <a:prstGeom prst="rect">
            <a:avLst/>
          </a:prstGeom>
        </p:spPr>
        <p:txBody>
          <a:bodyPr/>
          <a:lstStyle>
            <a:lvl1pPr marL="0" indent="0">
              <a:buSzTx/>
              <a:buFontTx/>
              <a:buNone/>
              <a:defRPr>
                <a:solidFill>
                  <a:srgbClr val="00A9E2"/>
                </a:solidFill>
              </a:defRPr>
            </a:lvl1pPr>
            <a:lvl2pPr marL="0" indent="0">
              <a:buSzTx/>
              <a:buFontTx/>
              <a:buNone/>
              <a:defRPr>
                <a:solidFill>
                  <a:srgbClr val="00A9E2"/>
                </a:solidFill>
              </a:defRPr>
            </a:lvl2pPr>
            <a:lvl3pPr marL="0" indent="0">
              <a:buSzTx/>
              <a:buFontTx/>
              <a:buNone/>
              <a:defRPr>
                <a:solidFill>
                  <a:srgbClr val="00A9E2"/>
                </a:solidFill>
              </a:defRPr>
            </a:lvl3pPr>
            <a:lvl4pPr marL="0" indent="0">
              <a:buSzTx/>
              <a:buFontTx/>
              <a:buNone/>
              <a:defRPr>
                <a:solidFill>
                  <a:srgbClr val="00A9E2"/>
                </a:solidFill>
              </a:defRPr>
            </a:lvl4pPr>
            <a:lvl5pPr marL="0" indent="0">
              <a:buSzTx/>
              <a:buFontTx/>
              <a:buNone/>
              <a:defRPr>
                <a:solidFill>
                  <a:srgbClr val="00A9E2"/>
                </a:solidFill>
              </a:defRPr>
            </a:lvl5pPr>
          </a:lstStyle>
          <a:p>
            <a:r>
              <a:t>Text úrovně 1</a:t>
            </a:r>
          </a:p>
          <a:p>
            <a:pPr lvl="1"/>
            <a:r>
              <a:t>Text úrovně 2</a:t>
            </a:r>
          </a:p>
          <a:p>
            <a:pPr lvl="2"/>
            <a:r>
              <a:t>Text úrovně 3</a:t>
            </a:r>
          </a:p>
          <a:p>
            <a:pPr lvl="3"/>
            <a:r>
              <a:t>Text úrovně 4</a:t>
            </a:r>
          </a:p>
          <a:p>
            <a:pPr lvl="4"/>
            <a:r>
              <a:t>Text úrovně 5</a:t>
            </a:r>
          </a:p>
        </p:txBody>
      </p:sp>
      <p:sp>
        <p:nvSpPr>
          <p:cNvPr id="15" name="Číslo snímku"/>
          <p:cNvSpPr txBox="1">
            <a:spLocks noGrp="1"/>
          </p:cNvSpPr>
          <p:nvPr>
            <p:ph type="sldNum" sz="quarter" idx="2"/>
          </p:nvPr>
        </p:nvSpPr>
        <p:spPr>
          <a:prstGeom prst="rect">
            <a:avLst/>
          </a:prstGeom>
        </p:spPr>
        <p:txBody>
          <a:bodyPr/>
          <a:lstStyle/>
          <a:p>
            <a:fld id="{BAD3837F-1D0A-4756-91FC-CBC92120395B}" type="slidenum">
              <a:rPr lang="cs-CZ" smtClean="0"/>
              <a:t>‹#›</a:t>
            </a:fld>
            <a:endParaRPr lang="cs-CZ"/>
          </a:p>
        </p:txBody>
      </p:sp>
    </p:spTree>
    <p:extLst>
      <p:ext uri="{BB962C8B-B14F-4D97-AF65-F5344CB8AC3E}">
        <p14:creationId xmlns:p14="http://schemas.microsoft.com/office/powerpoint/2010/main" val="411781574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Nadpis a obsah">
    <p:spTree>
      <p:nvGrpSpPr>
        <p:cNvPr id="1" name=""/>
        <p:cNvGrpSpPr/>
        <p:nvPr/>
      </p:nvGrpSpPr>
      <p:grpSpPr>
        <a:xfrm>
          <a:off x="0" y="0"/>
          <a:ext cx="0" cy="0"/>
          <a:chOff x="0" y="0"/>
          <a:chExt cx="0" cy="0"/>
        </a:xfrm>
      </p:grpSpPr>
      <p:sp>
        <p:nvSpPr>
          <p:cNvPr id="22" name="Text názvu"/>
          <p:cNvSpPr txBox="1">
            <a:spLocks noGrp="1"/>
          </p:cNvSpPr>
          <p:nvPr>
            <p:ph type="title"/>
          </p:nvPr>
        </p:nvSpPr>
        <p:spPr>
          <a:prstGeom prst="rect">
            <a:avLst/>
          </a:prstGeom>
        </p:spPr>
        <p:txBody>
          <a:bodyPr/>
          <a:lstStyle/>
          <a:p>
            <a:r>
              <a:t>Text názvu</a:t>
            </a:r>
          </a:p>
        </p:txBody>
      </p:sp>
      <p:sp>
        <p:nvSpPr>
          <p:cNvPr id="23" name="Text úrovně 1…"/>
          <p:cNvSpPr txBox="1">
            <a:spLocks noGrp="1"/>
          </p:cNvSpPr>
          <p:nvPr>
            <p:ph type="body" idx="1"/>
          </p:nvPr>
        </p:nvSpPr>
        <p:spPr>
          <a:prstGeom prst="rect">
            <a:avLst/>
          </a:prstGeom>
        </p:spPr>
        <p:txBody>
          <a:bodyPr/>
          <a:lstStyle/>
          <a:p>
            <a:r>
              <a:t>Text úrovně 1</a:t>
            </a:r>
          </a:p>
          <a:p>
            <a:pPr lvl="1"/>
            <a:r>
              <a:t>Text úrovně 2</a:t>
            </a:r>
          </a:p>
          <a:p>
            <a:pPr lvl="2"/>
            <a:r>
              <a:t>Text úrovně 3</a:t>
            </a:r>
          </a:p>
          <a:p>
            <a:pPr lvl="3"/>
            <a:r>
              <a:t>Text úrovně 4</a:t>
            </a:r>
          </a:p>
          <a:p>
            <a:pPr lvl="4"/>
            <a:r>
              <a:t>Text úrovně 5</a:t>
            </a:r>
          </a:p>
        </p:txBody>
      </p:sp>
      <p:sp>
        <p:nvSpPr>
          <p:cNvPr id="24" name="Číslo snímku"/>
          <p:cNvSpPr txBox="1">
            <a:spLocks noGrp="1"/>
          </p:cNvSpPr>
          <p:nvPr>
            <p:ph type="sldNum" sz="quarter" idx="2"/>
          </p:nvPr>
        </p:nvSpPr>
        <p:spPr>
          <a:prstGeom prst="rect">
            <a:avLst/>
          </a:prstGeom>
        </p:spPr>
        <p:txBody>
          <a:bodyPr/>
          <a:lstStyle/>
          <a:p>
            <a:fld id="{BAD3837F-1D0A-4756-91FC-CBC92120395B}" type="slidenum">
              <a:rPr lang="cs-CZ" smtClean="0"/>
              <a:t>‹#›</a:t>
            </a:fld>
            <a:endParaRPr lang="cs-CZ"/>
          </a:p>
        </p:txBody>
      </p:sp>
    </p:spTree>
    <p:extLst>
      <p:ext uri="{BB962C8B-B14F-4D97-AF65-F5344CB8AC3E}">
        <p14:creationId xmlns:p14="http://schemas.microsoft.com/office/powerpoint/2010/main" val="384898180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va obsahy">
    <p:spTree>
      <p:nvGrpSpPr>
        <p:cNvPr id="1" name=""/>
        <p:cNvGrpSpPr/>
        <p:nvPr/>
      </p:nvGrpSpPr>
      <p:grpSpPr>
        <a:xfrm>
          <a:off x="0" y="0"/>
          <a:ext cx="0" cy="0"/>
          <a:chOff x="0" y="0"/>
          <a:chExt cx="0" cy="0"/>
        </a:xfrm>
      </p:grpSpPr>
      <p:pic>
        <p:nvPicPr>
          <p:cNvPr id="41" name="stranka-ppt-16ku9.png" descr="stranka-ppt-16ku9.png"/>
          <p:cNvPicPr>
            <a:picLocks noChangeAspect="1"/>
          </p:cNvPicPr>
          <p:nvPr/>
        </p:nvPicPr>
        <p:blipFill>
          <a:blip r:embed="rId2"/>
          <a:srcRect l="121" r="121"/>
          <a:stretch>
            <a:fillRect/>
          </a:stretch>
        </p:blipFill>
        <p:spPr>
          <a:xfrm>
            <a:off x="-1484" y="-9154"/>
            <a:ext cx="12194915" cy="6876308"/>
          </a:xfrm>
          <a:prstGeom prst="rect">
            <a:avLst/>
          </a:prstGeom>
          <a:ln w="12700">
            <a:miter lim="400000"/>
          </a:ln>
        </p:spPr>
      </p:pic>
      <p:sp>
        <p:nvSpPr>
          <p:cNvPr id="42" name="Text názvu"/>
          <p:cNvSpPr txBox="1">
            <a:spLocks noGrp="1"/>
          </p:cNvSpPr>
          <p:nvPr>
            <p:ph type="title"/>
          </p:nvPr>
        </p:nvSpPr>
        <p:spPr>
          <a:xfrm>
            <a:off x="1879587" y="1595438"/>
            <a:ext cx="5829314" cy="1143002"/>
          </a:xfrm>
          <a:prstGeom prst="rect">
            <a:avLst/>
          </a:prstGeom>
        </p:spPr>
        <p:txBody>
          <a:bodyPr/>
          <a:lstStyle/>
          <a:p>
            <a:r>
              <a:t>Text názvu</a:t>
            </a:r>
          </a:p>
        </p:txBody>
      </p:sp>
      <p:sp>
        <p:nvSpPr>
          <p:cNvPr id="43" name="Text úrovně 1…"/>
          <p:cNvSpPr txBox="1">
            <a:spLocks noGrp="1"/>
          </p:cNvSpPr>
          <p:nvPr>
            <p:ph type="body" sz="half" idx="1"/>
          </p:nvPr>
        </p:nvSpPr>
        <p:spPr>
          <a:xfrm>
            <a:off x="1852582" y="2917812"/>
            <a:ext cx="4038602" cy="4525963"/>
          </a:xfrm>
          <a:prstGeom prst="rect">
            <a:avLst/>
          </a:prstGeom>
        </p:spPr>
        <p:txBody>
          <a:bodyPr/>
          <a:lstStyle>
            <a:lvl1pPr>
              <a:spcBef>
                <a:spcPts val="600"/>
              </a:spcBef>
              <a:defRPr sz="2800"/>
            </a:lvl1pPr>
            <a:lvl2pPr marL="561975" indent="-333375">
              <a:spcBef>
                <a:spcPts val="600"/>
              </a:spcBef>
              <a:defRPr sz="2800"/>
            </a:lvl2pPr>
            <a:lvl3pPr marL="777239" indent="-320039">
              <a:spcBef>
                <a:spcPts val="600"/>
              </a:spcBef>
              <a:defRPr sz="2800"/>
            </a:lvl3pPr>
            <a:lvl4pPr marL="1041400" indent="-355600">
              <a:spcBef>
                <a:spcPts val="600"/>
              </a:spcBef>
              <a:defRPr sz="2800"/>
            </a:lvl4pPr>
            <a:lvl5pPr marL="1270000" indent="-355600">
              <a:spcBef>
                <a:spcPts val="600"/>
              </a:spcBef>
              <a:defRPr sz="2800"/>
            </a:lvl5pPr>
          </a:lstStyle>
          <a:p>
            <a:r>
              <a:t>Text úrovně 1</a:t>
            </a:r>
          </a:p>
          <a:p>
            <a:pPr lvl="1"/>
            <a:r>
              <a:t>Text úrovně 2</a:t>
            </a:r>
          </a:p>
          <a:p>
            <a:pPr lvl="2"/>
            <a:r>
              <a:t>Text úrovně 3</a:t>
            </a:r>
          </a:p>
          <a:p>
            <a:pPr lvl="3"/>
            <a:r>
              <a:t>Text úrovně 4</a:t>
            </a:r>
          </a:p>
          <a:p>
            <a:pPr lvl="4"/>
            <a:r>
              <a:t>Text úrovně 5</a:t>
            </a:r>
          </a:p>
        </p:txBody>
      </p:sp>
      <p:sp>
        <p:nvSpPr>
          <p:cNvPr id="44" name="Číslo snímku"/>
          <p:cNvSpPr txBox="1">
            <a:spLocks noGrp="1"/>
          </p:cNvSpPr>
          <p:nvPr>
            <p:ph type="sldNum" sz="quarter" idx="2"/>
          </p:nvPr>
        </p:nvSpPr>
        <p:spPr>
          <a:prstGeom prst="rect">
            <a:avLst/>
          </a:prstGeom>
        </p:spPr>
        <p:txBody>
          <a:bodyPr/>
          <a:lstStyle/>
          <a:p>
            <a:fld id="{BAD3837F-1D0A-4756-91FC-CBC92120395B}" type="slidenum">
              <a:rPr lang="cs-CZ" smtClean="0"/>
              <a:t>‹#›</a:t>
            </a:fld>
            <a:endParaRPr lang="cs-CZ"/>
          </a:p>
        </p:txBody>
      </p:sp>
    </p:spTree>
    <p:extLst>
      <p:ext uri="{BB962C8B-B14F-4D97-AF65-F5344CB8AC3E}">
        <p14:creationId xmlns:p14="http://schemas.microsoft.com/office/powerpoint/2010/main" val="329873193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orovnání">
    <p:spTree>
      <p:nvGrpSpPr>
        <p:cNvPr id="1" name=""/>
        <p:cNvGrpSpPr/>
        <p:nvPr/>
      </p:nvGrpSpPr>
      <p:grpSpPr>
        <a:xfrm>
          <a:off x="0" y="0"/>
          <a:ext cx="0" cy="0"/>
          <a:chOff x="0" y="0"/>
          <a:chExt cx="0" cy="0"/>
        </a:xfrm>
      </p:grpSpPr>
      <p:pic>
        <p:nvPicPr>
          <p:cNvPr id="51" name="stranka-ppt-16ku9.png" descr="stranka-ppt-16ku9.png"/>
          <p:cNvPicPr>
            <a:picLocks noChangeAspect="1"/>
          </p:cNvPicPr>
          <p:nvPr/>
        </p:nvPicPr>
        <p:blipFill>
          <a:blip r:embed="rId2"/>
          <a:srcRect l="121" r="121"/>
          <a:stretch>
            <a:fillRect/>
          </a:stretch>
        </p:blipFill>
        <p:spPr>
          <a:xfrm>
            <a:off x="-1484" y="-9154"/>
            <a:ext cx="12194915" cy="6876308"/>
          </a:xfrm>
          <a:prstGeom prst="rect">
            <a:avLst/>
          </a:prstGeom>
          <a:ln w="12700">
            <a:miter lim="400000"/>
          </a:ln>
        </p:spPr>
      </p:pic>
      <p:sp>
        <p:nvSpPr>
          <p:cNvPr id="52" name="Text názvu"/>
          <p:cNvSpPr txBox="1">
            <a:spLocks noGrp="1"/>
          </p:cNvSpPr>
          <p:nvPr>
            <p:ph type="title"/>
          </p:nvPr>
        </p:nvSpPr>
        <p:spPr>
          <a:xfrm>
            <a:off x="1828787" y="1671638"/>
            <a:ext cx="5829314" cy="1143002"/>
          </a:xfrm>
          <a:prstGeom prst="rect">
            <a:avLst/>
          </a:prstGeom>
        </p:spPr>
        <p:txBody>
          <a:bodyPr/>
          <a:lstStyle/>
          <a:p>
            <a:r>
              <a:t>Text názvu</a:t>
            </a:r>
          </a:p>
        </p:txBody>
      </p:sp>
      <p:sp>
        <p:nvSpPr>
          <p:cNvPr id="53" name="Text úrovně 1…"/>
          <p:cNvSpPr txBox="1">
            <a:spLocks noGrp="1"/>
          </p:cNvSpPr>
          <p:nvPr>
            <p:ph type="body" sz="quarter" idx="1"/>
          </p:nvPr>
        </p:nvSpPr>
        <p:spPr>
          <a:xfrm>
            <a:off x="1827182" y="2874953"/>
            <a:ext cx="4040188" cy="639763"/>
          </a:xfrm>
          <a:prstGeom prst="rect">
            <a:avLst/>
          </a:prstGeom>
        </p:spPr>
        <p:txBody>
          <a:bodyPr anchor="b"/>
          <a:lstStyle>
            <a:lvl1pPr marL="0" indent="0">
              <a:spcBef>
                <a:spcPts val="500"/>
              </a:spcBef>
              <a:buSzTx/>
              <a:buFontTx/>
              <a:buNone/>
              <a:defRPr sz="2400" b="1"/>
            </a:lvl1pPr>
            <a:lvl2pPr marL="0" indent="0">
              <a:spcBef>
                <a:spcPts val="500"/>
              </a:spcBef>
              <a:buSzTx/>
              <a:buFontTx/>
              <a:buNone/>
              <a:defRPr sz="2400" b="1"/>
            </a:lvl2pPr>
            <a:lvl3pPr marL="0" indent="0">
              <a:spcBef>
                <a:spcPts val="500"/>
              </a:spcBef>
              <a:buSzTx/>
              <a:buFontTx/>
              <a:buNone/>
              <a:defRPr sz="2400" b="1"/>
            </a:lvl3pPr>
            <a:lvl4pPr marL="0" indent="0">
              <a:spcBef>
                <a:spcPts val="500"/>
              </a:spcBef>
              <a:buSzTx/>
              <a:buFontTx/>
              <a:buNone/>
              <a:defRPr sz="2400" b="1"/>
            </a:lvl4pPr>
            <a:lvl5pPr marL="0" indent="0">
              <a:spcBef>
                <a:spcPts val="500"/>
              </a:spcBef>
              <a:buSzTx/>
              <a:buFontTx/>
              <a:buNone/>
              <a:defRPr sz="2400" b="1"/>
            </a:lvl5pPr>
          </a:lstStyle>
          <a:p>
            <a:r>
              <a:t>Text úrovně 1</a:t>
            </a:r>
          </a:p>
          <a:p>
            <a:pPr lvl="1"/>
            <a:r>
              <a:t>Text úrovně 2</a:t>
            </a:r>
          </a:p>
          <a:p>
            <a:pPr lvl="2"/>
            <a:r>
              <a:t>Text úrovně 3</a:t>
            </a:r>
          </a:p>
          <a:p>
            <a:pPr lvl="3"/>
            <a:r>
              <a:t>Text úrovně 4</a:t>
            </a:r>
          </a:p>
          <a:p>
            <a:pPr lvl="4"/>
            <a:r>
              <a:t>Text úrovně 5</a:t>
            </a:r>
          </a:p>
        </p:txBody>
      </p:sp>
      <p:sp>
        <p:nvSpPr>
          <p:cNvPr id="54" name="Zástupný symbol pro text 4"/>
          <p:cNvSpPr>
            <a:spLocks noGrp="1"/>
          </p:cNvSpPr>
          <p:nvPr>
            <p:ph type="body" sz="quarter" idx="13"/>
          </p:nvPr>
        </p:nvSpPr>
        <p:spPr>
          <a:xfrm>
            <a:off x="6169025" y="1535112"/>
            <a:ext cx="4041775" cy="639764"/>
          </a:xfrm>
          <a:prstGeom prst="rect">
            <a:avLst/>
          </a:prstGeom>
          <a:ln w="12700"/>
        </p:spPr>
        <p:txBody>
          <a:bodyPr anchor="b"/>
          <a:lstStyle/>
          <a:p>
            <a:endParaRPr/>
          </a:p>
        </p:txBody>
      </p:sp>
      <p:sp>
        <p:nvSpPr>
          <p:cNvPr id="55" name="Číslo snímku"/>
          <p:cNvSpPr txBox="1">
            <a:spLocks noGrp="1"/>
          </p:cNvSpPr>
          <p:nvPr>
            <p:ph type="sldNum" sz="quarter" idx="2"/>
          </p:nvPr>
        </p:nvSpPr>
        <p:spPr>
          <a:prstGeom prst="rect">
            <a:avLst/>
          </a:prstGeom>
        </p:spPr>
        <p:txBody>
          <a:bodyPr/>
          <a:lstStyle/>
          <a:p>
            <a:fld id="{BAD3837F-1D0A-4756-91FC-CBC92120395B}" type="slidenum">
              <a:rPr lang="cs-CZ" smtClean="0"/>
              <a:t>‹#›</a:t>
            </a:fld>
            <a:endParaRPr lang="cs-CZ"/>
          </a:p>
        </p:txBody>
      </p:sp>
    </p:spTree>
    <p:extLst>
      <p:ext uri="{BB962C8B-B14F-4D97-AF65-F5344CB8AC3E}">
        <p14:creationId xmlns:p14="http://schemas.microsoft.com/office/powerpoint/2010/main" val="418829192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Obrázek s titulkem">
    <p:spTree>
      <p:nvGrpSpPr>
        <p:cNvPr id="1" name=""/>
        <p:cNvGrpSpPr/>
        <p:nvPr/>
      </p:nvGrpSpPr>
      <p:grpSpPr>
        <a:xfrm>
          <a:off x="0" y="0"/>
          <a:ext cx="0" cy="0"/>
          <a:chOff x="0" y="0"/>
          <a:chExt cx="0" cy="0"/>
        </a:xfrm>
      </p:grpSpPr>
      <p:pic>
        <p:nvPicPr>
          <p:cNvPr id="90" name="stranka-ppt-16ku9.png" descr="stranka-ppt-16ku9.png"/>
          <p:cNvPicPr>
            <a:picLocks noChangeAspect="1"/>
          </p:cNvPicPr>
          <p:nvPr/>
        </p:nvPicPr>
        <p:blipFill>
          <a:blip r:embed="rId2"/>
          <a:srcRect l="121" r="121"/>
          <a:stretch>
            <a:fillRect/>
          </a:stretch>
        </p:blipFill>
        <p:spPr>
          <a:xfrm>
            <a:off x="-1484" y="-9154"/>
            <a:ext cx="12194915" cy="6876308"/>
          </a:xfrm>
          <a:prstGeom prst="rect">
            <a:avLst/>
          </a:prstGeom>
          <a:ln w="12700">
            <a:miter lim="400000"/>
          </a:ln>
        </p:spPr>
      </p:pic>
      <p:sp>
        <p:nvSpPr>
          <p:cNvPr id="91" name="Text názvu"/>
          <p:cNvSpPr txBox="1">
            <a:spLocks noGrp="1"/>
          </p:cNvSpPr>
          <p:nvPr>
            <p:ph type="title"/>
          </p:nvPr>
        </p:nvSpPr>
        <p:spPr>
          <a:xfrm>
            <a:off x="3316288" y="5359400"/>
            <a:ext cx="5486402" cy="566738"/>
          </a:xfrm>
          <a:prstGeom prst="rect">
            <a:avLst/>
          </a:prstGeom>
        </p:spPr>
        <p:txBody>
          <a:bodyPr anchor="b"/>
          <a:lstStyle>
            <a:lvl1pPr>
              <a:defRPr sz="2000" b="1"/>
            </a:lvl1pPr>
          </a:lstStyle>
          <a:p>
            <a:r>
              <a:t>Text názvu</a:t>
            </a:r>
          </a:p>
        </p:txBody>
      </p:sp>
      <p:sp>
        <p:nvSpPr>
          <p:cNvPr id="92" name="Zástupný symbol pro obrázek 2"/>
          <p:cNvSpPr>
            <a:spLocks noGrp="1"/>
          </p:cNvSpPr>
          <p:nvPr>
            <p:ph type="pic" sz="half" idx="13"/>
          </p:nvPr>
        </p:nvSpPr>
        <p:spPr>
          <a:xfrm>
            <a:off x="3352800" y="1425575"/>
            <a:ext cx="5486400" cy="4114800"/>
          </a:xfrm>
          <a:prstGeom prst="rect">
            <a:avLst/>
          </a:prstGeom>
          <a:ln w="12700"/>
        </p:spPr>
        <p:txBody>
          <a:bodyPr lIns="91439" tIns="45719" rIns="91439" bIns="45719">
            <a:noAutofit/>
          </a:bodyPr>
          <a:lstStyle/>
          <a:p>
            <a:endParaRPr/>
          </a:p>
        </p:txBody>
      </p:sp>
      <p:sp>
        <p:nvSpPr>
          <p:cNvPr id="93" name="Text úrovně 1…"/>
          <p:cNvSpPr txBox="1">
            <a:spLocks noGrp="1"/>
          </p:cNvSpPr>
          <p:nvPr>
            <p:ph type="body" sz="quarter" idx="1"/>
          </p:nvPr>
        </p:nvSpPr>
        <p:spPr>
          <a:xfrm>
            <a:off x="3316288" y="5926137"/>
            <a:ext cx="5486402" cy="804864"/>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r>
              <a:t>Text úrovně 1</a:t>
            </a:r>
          </a:p>
          <a:p>
            <a:pPr lvl="1"/>
            <a:r>
              <a:t>Text úrovně 2</a:t>
            </a:r>
          </a:p>
          <a:p>
            <a:pPr lvl="2"/>
            <a:r>
              <a:t>Text úrovně 3</a:t>
            </a:r>
          </a:p>
          <a:p>
            <a:pPr lvl="3"/>
            <a:r>
              <a:t>Text úrovně 4</a:t>
            </a:r>
          </a:p>
          <a:p>
            <a:pPr lvl="4"/>
            <a:r>
              <a:t>Text úrovně 5</a:t>
            </a:r>
          </a:p>
        </p:txBody>
      </p:sp>
      <p:sp>
        <p:nvSpPr>
          <p:cNvPr id="94" name="Číslo snímku"/>
          <p:cNvSpPr txBox="1">
            <a:spLocks noGrp="1"/>
          </p:cNvSpPr>
          <p:nvPr>
            <p:ph type="sldNum" sz="quarter" idx="2"/>
          </p:nvPr>
        </p:nvSpPr>
        <p:spPr>
          <a:prstGeom prst="rect">
            <a:avLst/>
          </a:prstGeom>
        </p:spPr>
        <p:txBody>
          <a:bodyPr/>
          <a:lstStyle/>
          <a:p>
            <a:fld id="{BAD3837F-1D0A-4756-91FC-CBC92120395B}" type="slidenum">
              <a:rPr lang="cs-CZ" smtClean="0"/>
              <a:t>‹#›</a:t>
            </a:fld>
            <a:endParaRPr lang="cs-CZ"/>
          </a:p>
        </p:txBody>
      </p:sp>
    </p:spTree>
    <p:extLst>
      <p:ext uri="{BB962C8B-B14F-4D97-AF65-F5344CB8AC3E}">
        <p14:creationId xmlns:p14="http://schemas.microsoft.com/office/powerpoint/2010/main" val="1215831168"/>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názvu"/>
          <p:cNvSpPr txBox="1">
            <a:spLocks noGrp="1"/>
          </p:cNvSpPr>
          <p:nvPr>
            <p:ph type="title"/>
          </p:nvPr>
        </p:nvSpPr>
        <p:spPr>
          <a:xfrm>
            <a:off x="1841487" y="1697038"/>
            <a:ext cx="5829314" cy="1143002"/>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7" tIns="91437" rIns="91437" bIns="91437" anchor="ctr">
            <a:normAutofit/>
          </a:bodyPr>
          <a:lstStyle/>
          <a:p>
            <a:r>
              <a:t>Text názvu</a:t>
            </a:r>
          </a:p>
        </p:txBody>
      </p:sp>
      <p:pic>
        <p:nvPicPr>
          <p:cNvPr id="3" name="stranka-ppt-16ku9.png" descr="stranka-ppt-16ku9.png"/>
          <p:cNvPicPr>
            <a:picLocks noChangeAspect="1"/>
          </p:cNvPicPr>
          <p:nvPr/>
        </p:nvPicPr>
        <p:blipFill>
          <a:blip r:embed="rId7"/>
          <a:srcRect l="121" r="121"/>
          <a:stretch>
            <a:fillRect/>
          </a:stretch>
        </p:blipFill>
        <p:spPr>
          <a:xfrm>
            <a:off x="-1484" y="-9154"/>
            <a:ext cx="12194915" cy="6876308"/>
          </a:xfrm>
          <a:prstGeom prst="rect">
            <a:avLst/>
          </a:prstGeom>
          <a:ln w="12700">
            <a:miter lim="400000"/>
          </a:ln>
        </p:spPr>
      </p:pic>
      <p:sp>
        <p:nvSpPr>
          <p:cNvPr id="4" name="Text úrovně 1…"/>
          <p:cNvSpPr txBox="1">
            <a:spLocks noGrp="1"/>
          </p:cNvSpPr>
          <p:nvPr>
            <p:ph type="body" idx="1"/>
          </p:nvPr>
        </p:nvSpPr>
        <p:spPr>
          <a:xfrm>
            <a:off x="1859741" y="2959100"/>
            <a:ext cx="8472519" cy="4525963"/>
          </a:xfrm>
          <a:prstGeom prst="rect">
            <a:avLst/>
          </a:prstGeom>
          <a:ln w="254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91437" tIns="91437" rIns="91437" bIns="91437">
            <a:normAutofit/>
          </a:bodyPr>
          <a:lstStyle/>
          <a:p>
            <a:r>
              <a:t>Text úrovně 1</a:t>
            </a:r>
          </a:p>
          <a:p>
            <a:pPr lvl="1"/>
            <a:r>
              <a:t>Text úrovně 2</a:t>
            </a:r>
          </a:p>
          <a:p>
            <a:pPr lvl="2"/>
            <a:r>
              <a:t>Text úrovně 3</a:t>
            </a:r>
          </a:p>
          <a:p>
            <a:pPr lvl="3"/>
            <a:r>
              <a:t>Text úrovně 4</a:t>
            </a:r>
          </a:p>
          <a:p>
            <a:pPr lvl="4"/>
            <a:r>
              <a:t>Text úrovně 5</a:t>
            </a:r>
          </a:p>
        </p:txBody>
      </p:sp>
      <p:sp>
        <p:nvSpPr>
          <p:cNvPr id="5" name="Číslo snímku"/>
          <p:cNvSpPr txBox="1">
            <a:spLocks noGrp="1"/>
          </p:cNvSpPr>
          <p:nvPr>
            <p:ph type="sldNum" sz="quarter" idx="2"/>
          </p:nvPr>
        </p:nvSpPr>
        <p:spPr>
          <a:xfrm>
            <a:off x="9846603" y="6354250"/>
            <a:ext cx="364197" cy="369326"/>
          </a:xfrm>
          <a:prstGeom prst="rect">
            <a:avLst/>
          </a:prstGeom>
          <a:ln w="25400">
            <a:miter lim="400000"/>
          </a:ln>
        </p:spPr>
        <p:txBody>
          <a:bodyPr wrap="none" lIns="91437" tIns="91437" rIns="91437" bIns="91437" anchor="ctr">
            <a:spAutoFit/>
          </a:bodyPr>
          <a:lstStyle>
            <a:lvl1pPr algn="r">
              <a:defRPr sz="1200">
                <a:solidFill>
                  <a:srgbClr val="888888"/>
                </a:solidFill>
                <a:latin typeface="+mn-lt"/>
                <a:ea typeface="+mn-ea"/>
                <a:cs typeface="+mn-cs"/>
                <a:sym typeface="Calibri Light"/>
              </a:defRPr>
            </a:lvl1pPr>
          </a:lstStyle>
          <a:p>
            <a:fld id="{BAD3837F-1D0A-4756-91FC-CBC92120395B}" type="slidenum">
              <a:rPr lang="cs-CZ" smtClean="0"/>
              <a:t>‹#›</a:t>
            </a:fld>
            <a:endParaRPr lang="cs-CZ"/>
          </a:p>
        </p:txBody>
      </p:sp>
    </p:spTree>
    <p:extLst>
      <p:ext uri="{BB962C8B-B14F-4D97-AF65-F5344CB8AC3E}">
        <p14:creationId xmlns:p14="http://schemas.microsoft.com/office/powerpoint/2010/main" val="991844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Lst>
  <p:transition spd="med"/>
  <p:txStyles>
    <p:titleStyle>
      <a:lvl1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3200" b="0" i="0" u="none" strike="noStrike" cap="none" spc="0" baseline="0">
          <a:ln>
            <a:noFill/>
          </a:ln>
          <a:solidFill>
            <a:srgbClr val="00A9E2"/>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5551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7620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051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12801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1508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19659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21945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www.mvcr.cz/"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mvcr.cz/clanek/atestace-elektronickych-systemu-spisovych-sluzeb.aspx" TargetMode="External"/><Relationship Id="rId2" Type="http://schemas.openxmlformats.org/officeDocument/2006/relationships/hyperlink" Target="https://www.agentura-cas.cz/atestace"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vcr.c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666843" y="1428736"/>
            <a:ext cx="8990073" cy="4342672"/>
          </a:xfrm>
        </p:spPr>
        <p:txBody>
          <a:bodyPr>
            <a:normAutofit fontScale="90000"/>
          </a:bodyPr>
          <a:lstStyle/>
          <a:p>
            <a:pPr algn="just"/>
            <a:r>
              <a:rPr lang="cs-CZ" sz="4400" dirty="0">
                <a:solidFill>
                  <a:srgbClr val="002060"/>
                </a:solidFill>
              </a:rPr>
              <a:t>Odborný seminář k atestacím </a:t>
            </a:r>
            <a:r>
              <a:rPr lang="cs-CZ" sz="4400" dirty="0" err="1">
                <a:solidFill>
                  <a:srgbClr val="002060"/>
                </a:solidFill>
              </a:rPr>
              <a:t>eSSL</a:t>
            </a:r>
            <a:r>
              <a:rPr lang="cs-CZ" sz="4400" dirty="0">
                <a:solidFill>
                  <a:srgbClr val="002060"/>
                </a:solidFill>
              </a:rPr>
              <a:t>, novele archivního zákona, novele </a:t>
            </a:r>
            <a:r>
              <a:rPr lang="cs-CZ" sz="4400" dirty="0" err="1">
                <a:solidFill>
                  <a:srgbClr val="002060"/>
                </a:solidFill>
              </a:rPr>
              <a:t>vyhl</a:t>
            </a:r>
            <a:r>
              <a:rPr lang="cs-CZ" sz="4400" dirty="0">
                <a:solidFill>
                  <a:srgbClr val="002060"/>
                </a:solidFill>
              </a:rPr>
              <a:t>. č. 259/2012 Sb. a novému NSESSS</a:t>
            </a:r>
            <a:br>
              <a:rPr lang="cs-CZ" sz="4400" b="1" dirty="0"/>
            </a:br>
            <a:br>
              <a:rPr lang="cs-CZ" sz="2800" b="1" i="1" dirty="0"/>
            </a:br>
            <a:br>
              <a:rPr lang="cs-CZ" b="1" dirty="0"/>
            </a:br>
            <a:br>
              <a:rPr lang="cs-CZ" sz="2400" dirty="0">
                <a:solidFill>
                  <a:srgbClr val="002060"/>
                </a:solidFill>
              </a:rPr>
            </a:br>
            <a:r>
              <a:rPr lang="cs-CZ" sz="2700" dirty="0">
                <a:solidFill>
                  <a:schemeClr val="tx1"/>
                </a:solidFill>
              </a:rPr>
              <a:t>Ministerstvo vnitra</a:t>
            </a:r>
          </a:p>
        </p:txBody>
      </p:sp>
    </p:spTree>
    <p:extLst>
      <p:ext uri="{BB962C8B-B14F-4D97-AF65-F5344CB8AC3E}">
        <p14:creationId xmlns:p14="http://schemas.microsoft.com/office/powerpoint/2010/main" val="2046046600"/>
      </p:ext>
    </p:extLst>
  </p:cSld>
  <p:clrMapOvr>
    <a:overrideClrMapping bg1="lt1" tx1="dk1" bg2="lt2" tx2="dk2" accent1="accent1" accent2="accent2" accent3="accent3" accent4="accent4" accent5="accent5" accent6="accent6" hlink="hlink" folHlink="folHlink"/>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4" y="1091397"/>
            <a:ext cx="8472519" cy="1143002"/>
          </a:xfrm>
        </p:spPr>
        <p:txBody>
          <a:bodyPr>
            <a:noAutofit/>
          </a:bodyPr>
          <a:lstStyle/>
          <a:p>
            <a:pPr algn="just"/>
            <a:r>
              <a:rPr lang="cs-CZ" sz="2800" dirty="0"/>
              <a:t>Zákon č. 261/2021 Sb.,  kterým se mění některé zákony v souvislosti s další elektronizací postupů veřejné správy (čl. CXXI, CXXII)</a:t>
            </a:r>
          </a:p>
        </p:txBody>
      </p:sp>
      <p:sp>
        <p:nvSpPr>
          <p:cNvPr id="3" name="Zástupný symbol pro text 2"/>
          <p:cNvSpPr>
            <a:spLocks noGrp="1"/>
          </p:cNvSpPr>
          <p:nvPr>
            <p:ph type="body" idx="1"/>
          </p:nvPr>
        </p:nvSpPr>
        <p:spPr>
          <a:xfrm>
            <a:off x="1770235" y="2234399"/>
            <a:ext cx="8472519" cy="4525963"/>
          </a:xfrm>
        </p:spPr>
        <p:txBody>
          <a:bodyPr>
            <a:normAutofit/>
          </a:bodyPr>
          <a:lstStyle/>
          <a:p>
            <a:endParaRPr lang="cs-CZ" sz="2800" dirty="0"/>
          </a:p>
          <a:p>
            <a:pPr algn="just"/>
            <a:r>
              <a:rPr lang="cs-CZ" sz="2600" dirty="0"/>
              <a:t>§ 2 písm. u) zákona č. 499/2004 Sb. (AZ).</a:t>
            </a:r>
          </a:p>
          <a:p>
            <a:pPr algn="just"/>
            <a:r>
              <a:rPr lang="cs-CZ" sz="2600" dirty="0"/>
              <a:t>Atestací </a:t>
            </a:r>
            <a:r>
              <a:rPr lang="cs-CZ" sz="2600" dirty="0" err="1"/>
              <a:t>eSSL</a:t>
            </a:r>
            <a:r>
              <a:rPr lang="cs-CZ" sz="2600" dirty="0"/>
              <a:t> se posuzuje soulad </a:t>
            </a:r>
            <a:r>
              <a:rPr lang="cs-CZ" sz="2600" dirty="0" err="1"/>
              <a:t>eSSL</a:t>
            </a:r>
            <a:r>
              <a:rPr lang="cs-CZ" sz="2600" dirty="0"/>
              <a:t> s požadavky AZ, vyhlášky č. 259/2012 Sb., podle § 70  odst. 1 AZ a národního standardu pro </a:t>
            </a:r>
            <a:r>
              <a:rPr lang="cs-CZ" sz="2600" dirty="0" err="1"/>
              <a:t>eSSL</a:t>
            </a:r>
            <a:r>
              <a:rPr lang="cs-CZ" sz="2600" dirty="0"/>
              <a:t> (NS).</a:t>
            </a:r>
          </a:p>
          <a:p>
            <a:pPr algn="just"/>
            <a:r>
              <a:rPr lang="cs-CZ" sz="2600" dirty="0"/>
              <a:t>Zahájení atestací 1. 7. 2023.</a:t>
            </a:r>
          </a:p>
        </p:txBody>
      </p:sp>
    </p:spTree>
    <p:extLst>
      <p:ext uri="{BB962C8B-B14F-4D97-AF65-F5344CB8AC3E}">
        <p14:creationId xmlns:p14="http://schemas.microsoft.com/office/powerpoint/2010/main" val="249051141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0" y="1103272"/>
            <a:ext cx="8578669" cy="1143002"/>
          </a:xfrm>
        </p:spPr>
        <p:txBody>
          <a:bodyPr>
            <a:noAutofit/>
          </a:bodyPr>
          <a:lstStyle/>
          <a:p>
            <a:pPr algn="just"/>
            <a:r>
              <a:rPr lang="cs-CZ" dirty="0"/>
              <a:t>Atestační středisko - Česká agentura pro standardizaci</a:t>
            </a:r>
          </a:p>
        </p:txBody>
      </p:sp>
      <p:sp>
        <p:nvSpPr>
          <p:cNvPr id="3" name="Zástupný symbol pro text 2"/>
          <p:cNvSpPr>
            <a:spLocks noGrp="1"/>
          </p:cNvSpPr>
          <p:nvPr>
            <p:ph type="body" idx="1"/>
          </p:nvPr>
        </p:nvSpPr>
        <p:spPr>
          <a:xfrm>
            <a:off x="1859740" y="2332037"/>
            <a:ext cx="8472519" cy="4525963"/>
          </a:xfrm>
        </p:spPr>
        <p:txBody>
          <a:bodyPr>
            <a:normAutofit fontScale="92500"/>
          </a:bodyPr>
          <a:lstStyle/>
          <a:p>
            <a:pPr algn="ctr"/>
            <a:r>
              <a:rPr lang="cs-CZ" sz="2800" dirty="0">
                <a:solidFill>
                  <a:srgbClr val="002060"/>
                </a:solidFill>
              </a:rPr>
              <a:t>§ 69b – 70 AZ</a:t>
            </a:r>
          </a:p>
          <a:p>
            <a:pPr algn="just"/>
            <a:r>
              <a:rPr lang="cs-CZ" sz="2800" dirty="0"/>
              <a:t>Postup atestačního střediska pro elektronické systémy spisové služby při provádění atestace elektronického systému spisové služby, podmínky provádění atestace a výše úplaty za provedení atestace.</a:t>
            </a:r>
          </a:p>
          <a:p>
            <a:pPr algn="just"/>
            <a:r>
              <a:rPr lang="cs-CZ" sz="2800" dirty="0"/>
              <a:t>Atestace provádí atestační středisko na základě objednávky prostřednictvím jednotlivých testovacích scénářů uvedených v Provozním řádu </a:t>
            </a:r>
            <a:r>
              <a:rPr lang="cs-CZ" sz="2800" dirty="0" err="1"/>
              <a:t>ČASt</a:t>
            </a:r>
            <a:r>
              <a:rPr lang="cs-CZ" sz="2800" dirty="0"/>
              <a:t>.</a:t>
            </a:r>
          </a:p>
          <a:p>
            <a:pPr algn="just"/>
            <a:r>
              <a:rPr lang="cs-CZ" sz="2800" dirty="0"/>
              <a:t>Do 3 měsíců ode dne objednání, případně déle.</a:t>
            </a:r>
          </a:p>
        </p:txBody>
      </p:sp>
    </p:spTree>
    <p:extLst>
      <p:ext uri="{BB962C8B-B14F-4D97-AF65-F5344CB8AC3E}">
        <p14:creationId xmlns:p14="http://schemas.microsoft.com/office/powerpoint/2010/main" val="280746349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1127022"/>
            <a:ext cx="8490773" cy="1143002"/>
          </a:xfrm>
        </p:spPr>
        <p:txBody>
          <a:bodyPr>
            <a:normAutofit/>
          </a:bodyPr>
          <a:lstStyle/>
          <a:p>
            <a:r>
              <a:rPr lang="cs-CZ" dirty="0"/>
              <a:t>Atestační středisko</a:t>
            </a:r>
            <a:endParaRPr lang="cs-CZ" dirty="0">
              <a:solidFill>
                <a:srgbClr val="002060"/>
              </a:solidFill>
            </a:endParaRPr>
          </a:p>
        </p:txBody>
      </p:sp>
      <p:sp>
        <p:nvSpPr>
          <p:cNvPr id="3" name="Zástupný symbol pro text 2"/>
          <p:cNvSpPr>
            <a:spLocks noGrp="1"/>
          </p:cNvSpPr>
          <p:nvPr>
            <p:ph type="body" idx="1"/>
          </p:nvPr>
        </p:nvSpPr>
        <p:spPr>
          <a:xfrm>
            <a:off x="1859741" y="2270024"/>
            <a:ext cx="8472519" cy="4525963"/>
          </a:xfrm>
        </p:spPr>
        <p:txBody>
          <a:bodyPr/>
          <a:lstStyle/>
          <a:p>
            <a:pPr algn="just"/>
            <a:r>
              <a:rPr lang="cs-CZ" sz="2800" dirty="0"/>
              <a:t>Úplata za provedení atestace </a:t>
            </a:r>
            <a:r>
              <a:rPr lang="cs-CZ" sz="2800" dirty="0" err="1"/>
              <a:t>eSSL</a:t>
            </a:r>
            <a:r>
              <a:rPr lang="cs-CZ" sz="2800" dirty="0"/>
              <a:t> – 489 000 Kč bez DPH. </a:t>
            </a:r>
          </a:p>
          <a:p>
            <a:pPr algn="just"/>
            <a:r>
              <a:rPr lang="cs-CZ" sz="2800" dirty="0"/>
              <a:t>Splňuje-li </a:t>
            </a:r>
            <a:r>
              <a:rPr lang="cs-CZ" sz="2800" dirty="0" err="1"/>
              <a:t>eSSL</a:t>
            </a:r>
            <a:r>
              <a:rPr lang="cs-CZ" sz="2800" dirty="0"/>
              <a:t> veškeré stanovené požadavky, </a:t>
            </a:r>
            <a:r>
              <a:rPr lang="cs-CZ" sz="2800" dirty="0" err="1"/>
              <a:t>ČASt</a:t>
            </a:r>
            <a:r>
              <a:rPr lang="cs-CZ" sz="2800" dirty="0"/>
              <a:t> o tom vyrozumí MV.</a:t>
            </a:r>
          </a:p>
          <a:p>
            <a:pPr algn="just"/>
            <a:r>
              <a:rPr lang="cs-CZ" sz="2800" dirty="0"/>
              <a:t>Nesplňuje-li </a:t>
            </a:r>
            <a:r>
              <a:rPr lang="cs-CZ" sz="2800" dirty="0" err="1"/>
              <a:t>eSSL</a:t>
            </a:r>
            <a:r>
              <a:rPr lang="cs-CZ" sz="2800" dirty="0"/>
              <a:t> požadavky, </a:t>
            </a:r>
            <a:r>
              <a:rPr lang="cs-CZ" sz="2800" dirty="0" err="1"/>
              <a:t>ČASt</a:t>
            </a:r>
            <a:r>
              <a:rPr lang="cs-CZ" sz="2800" dirty="0"/>
              <a:t> o tom vyrozumí objednatele atestace a MV. </a:t>
            </a:r>
            <a:r>
              <a:rPr lang="cs-CZ" sz="2800" dirty="0" err="1"/>
              <a:t>ČASt</a:t>
            </a:r>
            <a:r>
              <a:rPr lang="cs-CZ" sz="2800" dirty="0"/>
              <a:t> současně zneplatní atest a informaci o tom zveřejní na svém webu, MV zveřejní ve věstníku. </a:t>
            </a:r>
          </a:p>
          <a:p>
            <a:endParaRPr lang="cs-CZ" dirty="0">
              <a:solidFill>
                <a:srgbClr val="002060"/>
              </a:solidFill>
            </a:endParaRPr>
          </a:p>
          <a:p>
            <a:endParaRPr lang="cs-CZ" dirty="0">
              <a:solidFill>
                <a:schemeClr val="tx1"/>
              </a:solidFill>
            </a:endParaRPr>
          </a:p>
        </p:txBody>
      </p:sp>
    </p:spTree>
    <p:extLst>
      <p:ext uri="{BB962C8B-B14F-4D97-AF65-F5344CB8AC3E}">
        <p14:creationId xmlns:p14="http://schemas.microsoft.com/office/powerpoint/2010/main" val="222441926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1293277"/>
            <a:ext cx="8275102" cy="1143002"/>
          </a:xfrm>
        </p:spPr>
        <p:txBody>
          <a:bodyPr>
            <a:normAutofit/>
          </a:bodyPr>
          <a:lstStyle/>
          <a:p>
            <a:r>
              <a:rPr lang="cs-CZ" dirty="0"/>
              <a:t>ATEST (§ 69d AZ)</a:t>
            </a:r>
          </a:p>
        </p:txBody>
      </p:sp>
      <p:sp>
        <p:nvSpPr>
          <p:cNvPr id="3" name="Zástupný symbol pro text 2"/>
          <p:cNvSpPr>
            <a:spLocks noGrp="1"/>
          </p:cNvSpPr>
          <p:nvPr>
            <p:ph type="body" idx="1"/>
          </p:nvPr>
        </p:nvSpPr>
        <p:spPr>
          <a:xfrm>
            <a:off x="1859741" y="2332037"/>
            <a:ext cx="8472519" cy="4525963"/>
          </a:xfrm>
        </p:spPr>
        <p:txBody>
          <a:bodyPr/>
          <a:lstStyle/>
          <a:p>
            <a:pPr algn="just"/>
            <a:r>
              <a:rPr lang="cs-CZ" sz="2800" dirty="0"/>
              <a:t>Atest platí 2 roky ode dne vydání.</a:t>
            </a:r>
          </a:p>
          <a:p>
            <a:pPr algn="just"/>
            <a:r>
              <a:rPr lang="cs-CZ" sz="2800" dirty="0"/>
              <a:t>Při změně právních předpisů z oblasti spisové služby platí atest nejdéle po dobu 1 roku ode dne nabytí účinnosti.</a:t>
            </a:r>
          </a:p>
          <a:p>
            <a:endParaRPr lang="cs-CZ" dirty="0"/>
          </a:p>
        </p:txBody>
      </p:sp>
    </p:spTree>
    <p:extLst>
      <p:ext uri="{BB962C8B-B14F-4D97-AF65-F5344CB8AC3E}">
        <p14:creationId xmlns:p14="http://schemas.microsoft.com/office/powerpoint/2010/main" val="290294571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0613" y="1222025"/>
            <a:ext cx="8490773" cy="1143002"/>
          </a:xfrm>
        </p:spPr>
        <p:txBody>
          <a:bodyPr>
            <a:normAutofit/>
          </a:bodyPr>
          <a:lstStyle/>
          <a:p>
            <a:r>
              <a:rPr lang="cs-CZ" dirty="0"/>
              <a:t>Ministerstvo vnitra</a:t>
            </a:r>
          </a:p>
        </p:txBody>
      </p:sp>
      <p:sp>
        <p:nvSpPr>
          <p:cNvPr id="3" name="Zástupný symbol pro text 2"/>
          <p:cNvSpPr>
            <a:spLocks noGrp="1"/>
          </p:cNvSpPr>
          <p:nvPr>
            <p:ph type="body" idx="1"/>
          </p:nvPr>
        </p:nvSpPr>
        <p:spPr>
          <a:xfrm>
            <a:off x="1850613" y="2365027"/>
            <a:ext cx="8472519" cy="4525963"/>
          </a:xfrm>
        </p:spPr>
        <p:txBody>
          <a:bodyPr>
            <a:normAutofit/>
          </a:bodyPr>
          <a:lstStyle/>
          <a:p>
            <a:pPr algn="just"/>
            <a:r>
              <a:rPr lang="cs-CZ" sz="2800" dirty="0">
                <a:solidFill>
                  <a:schemeClr val="tx1"/>
                </a:solidFill>
              </a:rPr>
              <a:t>Určuje atestační středisko - </a:t>
            </a:r>
            <a:r>
              <a:rPr lang="cs-CZ" sz="2800" dirty="0">
                <a:solidFill>
                  <a:srgbClr val="002060"/>
                </a:solidFill>
              </a:rPr>
              <a:t>§ 69b AZ</a:t>
            </a:r>
          </a:p>
          <a:p>
            <a:pPr algn="just"/>
            <a:r>
              <a:rPr lang="cs-CZ" sz="2800" dirty="0">
                <a:solidFill>
                  <a:schemeClr val="tx1"/>
                </a:solidFill>
              </a:rPr>
              <a:t>Stanoví postup, podmínky a úplatu atestace.</a:t>
            </a:r>
          </a:p>
          <a:p>
            <a:pPr algn="just"/>
            <a:r>
              <a:rPr lang="cs-CZ" sz="2800" dirty="0">
                <a:solidFill>
                  <a:schemeClr val="tx1"/>
                </a:solidFill>
              </a:rPr>
              <a:t>Kontroluje atestační středisko </a:t>
            </a:r>
            <a:r>
              <a:rPr lang="cs-CZ" sz="2800" dirty="0">
                <a:solidFill>
                  <a:srgbClr val="002060"/>
                </a:solidFill>
              </a:rPr>
              <a:t>- § 44 AZ.</a:t>
            </a:r>
          </a:p>
          <a:p>
            <a:pPr algn="just"/>
            <a:r>
              <a:rPr lang="cs-CZ" sz="2800" dirty="0"/>
              <a:t>Vede seznam platných atestů </a:t>
            </a:r>
            <a:r>
              <a:rPr lang="cs-CZ" sz="2800" dirty="0" err="1"/>
              <a:t>eSSL</a:t>
            </a:r>
            <a:r>
              <a:rPr lang="cs-CZ" sz="2800" dirty="0"/>
              <a:t> - </a:t>
            </a:r>
            <a:r>
              <a:rPr lang="cs-CZ" sz="2800" dirty="0">
                <a:solidFill>
                  <a:srgbClr val="002060"/>
                </a:solidFill>
              </a:rPr>
              <a:t>§ 44 AZ.</a:t>
            </a:r>
          </a:p>
          <a:p>
            <a:pPr algn="just"/>
            <a:r>
              <a:rPr lang="cs-CZ" sz="2800" dirty="0">
                <a:solidFill>
                  <a:schemeClr val="tx1"/>
                </a:solidFill>
              </a:rPr>
              <a:t>Ukládá atestačnímu středisku provedení revizi atestu při důvodných pochybnostech na náklady atestačního střediska.</a:t>
            </a:r>
          </a:p>
        </p:txBody>
      </p:sp>
    </p:spTree>
    <p:extLst>
      <p:ext uri="{BB962C8B-B14F-4D97-AF65-F5344CB8AC3E}">
        <p14:creationId xmlns:p14="http://schemas.microsoft.com/office/powerpoint/2010/main" val="258251185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1198275"/>
            <a:ext cx="8490773" cy="1143002"/>
          </a:xfrm>
        </p:spPr>
        <p:txBody>
          <a:bodyPr>
            <a:normAutofit/>
          </a:bodyPr>
          <a:lstStyle/>
          <a:p>
            <a:r>
              <a:rPr lang="cs-CZ" dirty="0"/>
              <a:t>Ministerstvo vnitra</a:t>
            </a:r>
          </a:p>
        </p:txBody>
      </p:sp>
      <p:sp>
        <p:nvSpPr>
          <p:cNvPr id="3" name="Zástupný symbol pro text 2"/>
          <p:cNvSpPr>
            <a:spLocks noGrp="1"/>
          </p:cNvSpPr>
          <p:nvPr>
            <p:ph type="body" idx="1"/>
          </p:nvPr>
        </p:nvSpPr>
        <p:spPr>
          <a:xfrm>
            <a:off x="1841487" y="2341277"/>
            <a:ext cx="8472519" cy="4525963"/>
          </a:xfrm>
        </p:spPr>
        <p:txBody>
          <a:bodyPr>
            <a:normAutofit/>
          </a:bodyPr>
          <a:lstStyle/>
          <a:p>
            <a:pPr algn="just"/>
            <a:r>
              <a:rPr lang="cs-CZ" sz="2800" dirty="0"/>
              <a:t>Zveřejní informaci o zneplatněném atestu ve Věstníku MV (informaci zašle současně i objednateli) - </a:t>
            </a:r>
            <a:r>
              <a:rPr lang="cs-CZ" sz="2800" dirty="0">
                <a:solidFill>
                  <a:srgbClr val="002060"/>
                </a:solidFill>
              </a:rPr>
              <a:t>§ 69d AZ.</a:t>
            </a:r>
          </a:p>
          <a:p>
            <a:endParaRPr lang="cs-CZ" sz="2800" dirty="0">
              <a:solidFill>
                <a:schemeClr val="tx1"/>
              </a:solidFill>
            </a:endParaRPr>
          </a:p>
          <a:p>
            <a:endParaRPr lang="cs-CZ" sz="2800" dirty="0">
              <a:solidFill>
                <a:schemeClr val="tx1"/>
              </a:solidFill>
            </a:endParaRPr>
          </a:p>
          <a:p>
            <a:endParaRPr lang="cs-CZ" sz="2800" dirty="0"/>
          </a:p>
        </p:txBody>
      </p:sp>
    </p:spTree>
    <p:extLst>
      <p:ext uri="{BB962C8B-B14F-4D97-AF65-F5344CB8AC3E}">
        <p14:creationId xmlns:p14="http://schemas.microsoft.com/office/powerpoint/2010/main" val="114999581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1138898"/>
            <a:ext cx="9523199" cy="1143002"/>
          </a:xfrm>
        </p:spPr>
        <p:txBody>
          <a:bodyPr>
            <a:noAutofit/>
          </a:bodyPr>
          <a:lstStyle/>
          <a:p>
            <a:r>
              <a:rPr lang="cs-CZ" dirty="0"/>
              <a:t>Objednatel atestace </a:t>
            </a:r>
            <a:r>
              <a:rPr lang="cs-CZ" dirty="0" err="1"/>
              <a:t>eSSL</a:t>
            </a:r>
            <a:r>
              <a:rPr lang="cs-CZ" dirty="0"/>
              <a:t>  - výkladové stanovisko</a:t>
            </a:r>
          </a:p>
        </p:txBody>
      </p:sp>
      <p:sp>
        <p:nvSpPr>
          <p:cNvPr id="3" name="Zástupný symbol pro text 2"/>
          <p:cNvSpPr>
            <a:spLocks noGrp="1"/>
          </p:cNvSpPr>
          <p:nvPr>
            <p:ph type="body" idx="1"/>
          </p:nvPr>
        </p:nvSpPr>
        <p:spPr>
          <a:xfrm>
            <a:off x="1841487" y="2163453"/>
            <a:ext cx="8472519" cy="4525963"/>
          </a:xfrm>
        </p:spPr>
        <p:txBody>
          <a:bodyPr>
            <a:normAutofit/>
          </a:bodyPr>
          <a:lstStyle/>
          <a:p>
            <a:r>
              <a:rPr lang="cs-CZ" sz="2800" dirty="0"/>
              <a:t>Dodavatel </a:t>
            </a:r>
            <a:r>
              <a:rPr lang="cs-CZ" sz="2800" dirty="0" err="1"/>
              <a:t>eSSL</a:t>
            </a:r>
            <a:r>
              <a:rPr lang="cs-CZ" sz="2800" dirty="0"/>
              <a:t>.</a:t>
            </a:r>
          </a:p>
          <a:p>
            <a:r>
              <a:rPr lang="cs-CZ" sz="2800" dirty="0"/>
              <a:t>Veřejnoprávní původce v případě </a:t>
            </a:r>
            <a:r>
              <a:rPr lang="cs-CZ" sz="2800" dirty="0" err="1"/>
              <a:t>eSSL</a:t>
            </a:r>
            <a:r>
              <a:rPr lang="cs-CZ" sz="2800" dirty="0"/>
              <a:t> vlastní produkce nebo v případě sestaveného </a:t>
            </a:r>
            <a:r>
              <a:rPr lang="cs-CZ" sz="2800" dirty="0" err="1"/>
              <a:t>eSSL</a:t>
            </a:r>
            <a:r>
              <a:rPr lang="cs-CZ" sz="2800" dirty="0"/>
              <a:t> z modulů různých dodavatelů.</a:t>
            </a:r>
          </a:p>
        </p:txBody>
      </p:sp>
    </p:spTree>
    <p:extLst>
      <p:ext uri="{BB962C8B-B14F-4D97-AF65-F5344CB8AC3E}">
        <p14:creationId xmlns:p14="http://schemas.microsoft.com/office/powerpoint/2010/main" val="77086920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1245776"/>
            <a:ext cx="8490773" cy="1143002"/>
          </a:xfrm>
        </p:spPr>
        <p:txBody>
          <a:bodyPr>
            <a:normAutofit/>
          </a:bodyPr>
          <a:lstStyle/>
          <a:p>
            <a:r>
              <a:rPr lang="cs-CZ" dirty="0"/>
              <a:t>Veřejnoprávní původce  a atestace </a:t>
            </a:r>
            <a:r>
              <a:rPr lang="cs-CZ" dirty="0" err="1"/>
              <a:t>eSSL</a:t>
            </a:r>
            <a:endParaRPr lang="cs-CZ" dirty="0"/>
          </a:p>
        </p:txBody>
      </p:sp>
      <p:sp>
        <p:nvSpPr>
          <p:cNvPr id="3" name="Zástupný symbol pro text 2"/>
          <p:cNvSpPr>
            <a:spLocks noGrp="1"/>
          </p:cNvSpPr>
          <p:nvPr>
            <p:ph type="body" idx="1"/>
          </p:nvPr>
        </p:nvSpPr>
        <p:spPr>
          <a:xfrm>
            <a:off x="1841486" y="2332037"/>
            <a:ext cx="8472519" cy="4525963"/>
          </a:xfrm>
        </p:spPr>
        <p:txBody>
          <a:bodyPr>
            <a:normAutofit/>
          </a:bodyPr>
          <a:lstStyle/>
          <a:p>
            <a:pPr algn="just"/>
            <a:r>
              <a:rPr lang="cs-CZ" sz="2800" dirty="0"/>
              <a:t>Nejpozději do 31. 12. 2025 musí mít všichni veřejnoprávní původci funkční atestovaný </a:t>
            </a:r>
            <a:r>
              <a:rPr lang="cs-CZ" sz="2800" dirty="0" err="1"/>
              <a:t>eSSL</a:t>
            </a:r>
            <a:r>
              <a:rPr lang="cs-CZ" sz="2800" dirty="0"/>
              <a:t> – čl. CXXII bod 4 zák. č. 261/2021 Sb. (přechodná ustanovení).</a:t>
            </a:r>
          </a:p>
          <a:p>
            <a:pPr algn="just"/>
            <a:r>
              <a:rPr lang="cs-CZ" sz="2800" dirty="0"/>
              <a:t>V případě </a:t>
            </a:r>
            <a:r>
              <a:rPr lang="cs-CZ" sz="2800" dirty="0" err="1"/>
              <a:t>eSSL</a:t>
            </a:r>
            <a:r>
              <a:rPr lang="cs-CZ" sz="2800" dirty="0"/>
              <a:t>, u něhož byl revizí zjištěn nesoulad se stanovenými požadavky, jej lze používat nejdéle 1 rok ode dne zveřejnění informace o zneplatnění atestu ve Věstníku MV.  </a:t>
            </a:r>
          </a:p>
          <a:p>
            <a:endParaRPr lang="cs-CZ" sz="2800" dirty="0"/>
          </a:p>
        </p:txBody>
      </p:sp>
    </p:spTree>
    <p:extLst>
      <p:ext uri="{BB962C8B-B14F-4D97-AF65-F5344CB8AC3E}">
        <p14:creationId xmlns:p14="http://schemas.microsoft.com/office/powerpoint/2010/main" val="285287443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1317028"/>
            <a:ext cx="8490773" cy="1143002"/>
          </a:xfrm>
        </p:spPr>
        <p:txBody>
          <a:bodyPr>
            <a:noAutofit/>
          </a:bodyPr>
          <a:lstStyle/>
          <a:p>
            <a:r>
              <a:rPr lang="cs-CZ" dirty="0"/>
              <a:t>Zákaz nabízet a dodávat </a:t>
            </a:r>
            <a:r>
              <a:rPr lang="cs-CZ" dirty="0" err="1"/>
              <a:t>eSSL</a:t>
            </a:r>
            <a:r>
              <a:rPr lang="cs-CZ" dirty="0"/>
              <a:t> bez atestu veřejnoprávním původcům </a:t>
            </a:r>
          </a:p>
        </p:txBody>
      </p:sp>
      <p:sp>
        <p:nvSpPr>
          <p:cNvPr id="3" name="Zástupný symbol pro text 2"/>
          <p:cNvSpPr>
            <a:spLocks noGrp="1"/>
          </p:cNvSpPr>
          <p:nvPr>
            <p:ph type="body" idx="1"/>
          </p:nvPr>
        </p:nvSpPr>
        <p:spPr>
          <a:xfrm>
            <a:off x="1752864" y="2697843"/>
            <a:ext cx="8472519" cy="4525963"/>
          </a:xfrm>
        </p:spPr>
        <p:txBody>
          <a:bodyPr>
            <a:normAutofit/>
          </a:bodyPr>
          <a:lstStyle/>
          <a:p>
            <a:pPr algn="just"/>
            <a:r>
              <a:rPr lang="cs-CZ" sz="2800" dirty="0"/>
              <a:t>Zákaz platí ode dne 1. 7. 2024 - </a:t>
            </a:r>
            <a:r>
              <a:rPr lang="cs-CZ" sz="2800" dirty="0">
                <a:solidFill>
                  <a:srgbClr val="002060"/>
                </a:solidFill>
              </a:rPr>
              <a:t>čl. CXXII bod 3 zák. č. 261/2021 Sb. (přechodná ustanovení).</a:t>
            </a:r>
          </a:p>
          <a:p>
            <a:pPr algn="just"/>
            <a:r>
              <a:rPr lang="cs-CZ" sz="2800" dirty="0"/>
              <a:t>Při porušení </a:t>
            </a:r>
            <a:r>
              <a:rPr lang="cs-CZ" sz="2800" dirty="0">
                <a:solidFill>
                  <a:srgbClr val="002060"/>
                </a:solidFill>
              </a:rPr>
              <a:t>§ 69e AZ se </a:t>
            </a:r>
            <a:r>
              <a:rPr lang="cs-CZ" sz="2800" dirty="0">
                <a:solidFill>
                  <a:schemeClr val="tx1"/>
                </a:solidFill>
              </a:rPr>
              <a:t>může jednat o přestupek s možnou pokutou až do výše 1 000 000 Kč - </a:t>
            </a:r>
            <a:r>
              <a:rPr lang="cs-CZ" sz="2800" dirty="0">
                <a:solidFill>
                  <a:srgbClr val="002060"/>
                </a:solidFill>
              </a:rPr>
              <a:t>§ 74 odst. 11 a 12 písm. a) AZ.</a:t>
            </a:r>
          </a:p>
        </p:txBody>
      </p:sp>
    </p:spTree>
    <p:extLst>
      <p:ext uri="{BB962C8B-B14F-4D97-AF65-F5344CB8AC3E}">
        <p14:creationId xmlns:p14="http://schemas.microsoft.com/office/powerpoint/2010/main" val="40566584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8953" y="1263536"/>
            <a:ext cx="9255853" cy="4713316"/>
          </a:xfrm>
        </p:spPr>
        <p:txBody>
          <a:bodyPr>
            <a:normAutofit/>
          </a:bodyPr>
          <a:lstStyle/>
          <a:p>
            <a:pPr algn="ctr"/>
            <a:r>
              <a:rPr lang="cs-CZ" sz="4400" dirty="0">
                <a:solidFill>
                  <a:srgbClr val="002060"/>
                </a:solidFill>
              </a:rPr>
              <a:t>Novela zákona č. 499/2004 Sb., o archivnictví a spisové službě</a:t>
            </a:r>
            <a:br>
              <a:rPr lang="cs-CZ" sz="4400" dirty="0">
                <a:solidFill>
                  <a:srgbClr val="002060"/>
                </a:solidFill>
              </a:rPr>
            </a:br>
            <a:r>
              <a:rPr lang="cs-CZ" sz="4400" dirty="0">
                <a:solidFill>
                  <a:srgbClr val="002060"/>
                </a:solidFill>
              </a:rPr>
              <a:t>a o změně některých zákonů,</a:t>
            </a:r>
            <a:br>
              <a:rPr lang="cs-CZ" sz="4400" dirty="0">
                <a:solidFill>
                  <a:srgbClr val="002060"/>
                </a:solidFill>
              </a:rPr>
            </a:br>
            <a:r>
              <a:rPr lang="cs-CZ" sz="4400" dirty="0">
                <a:solidFill>
                  <a:srgbClr val="002060"/>
                </a:solidFill>
              </a:rPr>
              <a:t>ve znění pozdějších předpisů</a:t>
            </a:r>
          </a:p>
        </p:txBody>
      </p:sp>
    </p:spTree>
    <p:extLst>
      <p:ext uri="{BB962C8B-B14F-4D97-AF65-F5344CB8AC3E}">
        <p14:creationId xmlns:p14="http://schemas.microsoft.com/office/powerpoint/2010/main" val="135586247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1143002"/>
          </a:xfrm>
        </p:spPr>
        <p:txBody>
          <a:bodyPr/>
          <a:lstStyle/>
          <a:p>
            <a:r>
              <a:rPr lang="cs-CZ" dirty="0"/>
              <a:t>Program semináře</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lnSpc>
                <a:spcPct val="70000"/>
              </a:lnSpc>
              <a:spcAft>
                <a:spcPts val="1200"/>
              </a:spcAft>
            </a:pPr>
            <a:r>
              <a:rPr lang="cs-CZ" sz="2400" dirty="0">
                <a:solidFill>
                  <a:schemeClr val="tx1"/>
                </a:solidFill>
              </a:rPr>
              <a:t>1. Úvodní slovo</a:t>
            </a:r>
          </a:p>
          <a:p>
            <a:pPr algn="just">
              <a:lnSpc>
                <a:spcPct val="70000"/>
              </a:lnSpc>
              <a:spcAft>
                <a:spcPts val="1200"/>
              </a:spcAft>
            </a:pPr>
            <a:r>
              <a:rPr lang="cs-CZ" sz="2400" dirty="0">
                <a:solidFill>
                  <a:schemeClr val="tx1"/>
                </a:solidFill>
              </a:rPr>
              <a:t>2. Obecné informace k atestacím </a:t>
            </a:r>
            <a:r>
              <a:rPr lang="cs-CZ" sz="2400" dirty="0" err="1">
                <a:solidFill>
                  <a:schemeClr val="tx1"/>
                </a:solidFill>
              </a:rPr>
              <a:t>eSSL</a:t>
            </a:r>
            <a:r>
              <a:rPr lang="cs-CZ" sz="2400" dirty="0">
                <a:solidFill>
                  <a:schemeClr val="tx1"/>
                </a:solidFill>
              </a:rPr>
              <a:t> (východiska, pravidla)</a:t>
            </a:r>
          </a:p>
          <a:p>
            <a:pPr algn="just">
              <a:lnSpc>
                <a:spcPct val="70000"/>
              </a:lnSpc>
              <a:spcAft>
                <a:spcPts val="1200"/>
              </a:spcAft>
            </a:pPr>
            <a:r>
              <a:rPr lang="cs-CZ" sz="2400" dirty="0">
                <a:solidFill>
                  <a:schemeClr val="tx1"/>
                </a:solidFill>
              </a:rPr>
              <a:t>3. Technická novela archivního zákona</a:t>
            </a:r>
          </a:p>
          <a:p>
            <a:pPr algn="just">
              <a:lnSpc>
                <a:spcPct val="70000"/>
              </a:lnSpc>
              <a:spcAft>
                <a:spcPts val="1200"/>
              </a:spcAft>
            </a:pPr>
            <a:r>
              <a:rPr lang="cs-CZ" sz="2400" dirty="0">
                <a:solidFill>
                  <a:schemeClr val="tx1"/>
                </a:solidFill>
              </a:rPr>
              <a:t>4. Novela vyhlášky č. 259/2012 Sb.</a:t>
            </a:r>
          </a:p>
          <a:p>
            <a:pPr algn="just">
              <a:lnSpc>
                <a:spcPct val="70000"/>
              </a:lnSpc>
              <a:spcAft>
                <a:spcPts val="1200"/>
              </a:spcAft>
            </a:pPr>
            <a:r>
              <a:rPr lang="cs-CZ" sz="2400" dirty="0">
                <a:solidFill>
                  <a:schemeClr val="tx1"/>
                </a:solidFill>
              </a:rPr>
              <a:t>5. Nový národní standard pro elektronické systémy spisové služby</a:t>
            </a:r>
          </a:p>
          <a:p>
            <a:pPr algn="just">
              <a:lnSpc>
                <a:spcPct val="70000"/>
              </a:lnSpc>
              <a:spcAft>
                <a:spcPts val="1200"/>
              </a:spcAft>
            </a:pPr>
            <a:r>
              <a:rPr lang="cs-CZ" sz="2400" dirty="0">
                <a:solidFill>
                  <a:schemeClr val="tx1"/>
                </a:solidFill>
              </a:rPr>
              <a:t>6. Metodiky k atestacím </a:t>
            </a:r>
            <a:r>
              <a:rPr lang="cs-CZ" sz="2400" dirty="0" err="1">
                <a:solidFill>
                  <a:schemeClr val="tx1"/>
                </a:solidFill>
              </a:rPr>
              <a:t>eSSL</a:t>
            </a:r>
            <a:endParaRPr lang="cs-CZ" sz="2400" dirty="0">
              <a:solidFill>
                <a:schemeClr val="tx1"/>
              </a:solidFill>
            </a:endParaRPr>
          </a:p>
          <a:p>
            <a:pPr algn="just">
              <a:lnSpc>
                <a:spcPct val="70000"/>
              </a:lnSpc>
              <a:spcAft>
                <a:spcPts val="1200"/>
              </a:spcAft>
            </a:pPr>
            <a:r>
              <a:rPr lang="cs-CZ" sz="2400" dirty="0">
                <a:solidFill>
                  <a:schemeClr val="tx1"/>
                </a:solidFill>
              </a:rPr>
              <a:t>7. Spolupráce s archivní sítí</a:t>
            </a:r>
          </a:p>
          <a:p>
            <a:pPr algn="just">
              <a:lnSpc>
                <a:spcPct val="70000"/>
              </a:lnSpc>
              <a:spcAft>
                <a:spcPts val="1200"/>
              </a:spcAft>
            </a:pPr>
            <a:r>
              <a:rPr lang="cs-CZ" sz="2400" dirty="0">
                <a:solidFill>
                  <a:schemeClr val="tx1"/>
                </a:solidFill>
              </a:rPr>
              <a:t>8. Diskuze</a:t>
            </a:r>
          </a:p>
        </p:txBody>
      </p:sp>
    </p:spTree>
    <p:extLst>
      <p:ext uri="{BB962C8B-B14F-4D97-AF65-F5344CB8AC3E}">
        <p14:creationId xmlns:p14="http://schemas.microsoft.com/office/powerpoint/2010/main" val="2327028039"/>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38349" y="989216"/>
            <a:ext cx="8408966" cy="1155468"/>
          </a:xfrm>
        </p:spPr>
        <p:txBody>
          <a:bodyPr>
            <a:noAutofit/>
          </a:bodyPr>
          <a:lstStyle/>
          <a:p>
            <a:r>
              <a:rPr lang="cs-CZ" sz="3200" dirty="0"/>
              <a:t>Novela zákona č. 499/2004 Sb.</a:t>
            </a:r>
          </a:p>
        </p:txBody>
      </p:sp>
      <p:sp>
        <p:nvSpPr>
          <p:cNvPr id="3" name="Zástupný symbol pro text 2"/>
          <p:cNvSpPr>
            <a:spLocks noGrp="1"/>
          </p:cNvSpPr>
          <p:nvPr>
            <p:ph type="body" sz="quarter" idx="1"/>
          </p:nvPr>
        </p:nvSpPr>
        <p:spPr>
          <a:xfrm>
            <a:off x="1338348" y="2319251"/>
            <a:ext cx="8408967" cy="3798745"/>
          </a:xfrm>
        </p:spPr>
        <p:txBody>
          <a:bodyPr>
            <a:normAutofit/>
          </a:bodyPr>
          <a:lstStyle/>
          <a:p>
            <a:pPr algn="just"/>
            <a:r>
              <a:rPr lang="cs-CZ" dirty="0">
                <a:solidFill>
                  <a:schemeClr val="tx1"/>
                </a:solidFill>
              </a:rPr>
              <a:t>Sedm novelizačních bodů</a:t>
            </a:r>
          </a:p>
          <a:p>
            <a:pPr algn="just"/>
            <a:endParaRPr lang="cs-CZ" dirty="0">
              <a:solidFill>
                <a:schemeClr val="tx1"/>
              </a:solidFill>
            </a:endParaRPr>
          </a:p>
          <a:p>
            <a:pPr algn="just"/>
            <a:r>
              <a:rPr lang="cs-CZ" dirty="0">
                <a:solidFill>
                  <a:schemeClr val="tx1"/>
                </a:solidFill>
              </a:rPr>
              <a:t>1. Elektronické systémy spisové služby v rámci certifikovaného informačního systému pro nakládání s utajovanými informacemi jsou vyňaty z atestace.</a:t>
            </a:r>
          </a:p>
          <a:p>
            <a:endParaRPr lang="cs-CZ" sz="4000" dirty="0">
              <a:solidFill>
                <a:schemeClr val="tx1"/>
              </a:solidFill>
            </a:endParaRPr>
          </a:p>
        </p:txBody>
      </p:sp>
    </p:spTree>
    <p:extLst>
      <p:ext uri="{BB962C8B-B14F-4D97-AF65-F5344CB8AC3E}">
        <p14:creationId xmlns:p14="http://schemas.microsoft.com/office/powerpoint/2010/main" val="395062395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5" y="921525"/>
            <a:ext cx="8490773" cy="1529541"/>
          </a:xfrm>
        </p:spPr>
        <p:txBody>
          <a:bodyPr>
            <a:normAutofit/>
          </a:bodyPr>
          <a:lstStyle/>
          <a:p>
            <a:r>
              <a:rPr lang="cs-CZ" dirty="0"/>
              <a:t>Novela zákona č. 499/2004 Sb.</a:t>
            </a:r>
          </a:p>
        </p:txBody>
      </p:sp>
      <p:sp>
        <p:nvSpPr>
          <p:cNvPr id="3" name="Zástupný symbol pro text 2"/>
          <p:cNvSpPr>
            <a:spLocks noGrp="1"/>
          </p:cNvSpPr>
          <p:nvPr>
            <p:ph type="body" idx="1"/>
          </p:nvPr>
        </p:nvSpPr>
        <p:spPr>
          <a:xfrm>
            <a:off x="1841485" y="2759825"/>
            <a:ext cx="8490773" cy="2726574"/>
          </a:xfrm>
        </p:spPr>
        <p:txBody>
          <a:bodyPr>
            <a:normAutofit/>
          </a:bodyPr>
          <a:lstStyle/>
          <a:p>
            <a:pPr marL="0" indent="0" algn="just">
              <a:buNone/>
            </a:pPr>
            <a:r>
              <a:rPr lang="cs-CZ" dirty="0">
                <a:solidFill>
                  <a:schemeClr val="tx1"/>
                </a:solidFill>
              </a:rPr>
              <a:t>2. Platnost atestu je dva roky od jeho vydání,</a:t>
            </a:r>
          </a:p>
          <a:p>
            <a:pPr marL="0" indent="0" algn="just">
              <a:buNone/>
            </a:pPr>
            <a:r>
              <a:rPr lang="cs-CZ" dirty="0">
                <a:solidFill>
                  <a:schemeClr val="tx1"/>
                </a:solidFill>
              </a:rPr>
              <a:t>i když se v průběhu jeho platnosti změní požadavky archivního zákona nebo jiných právních předpisů.</a:t>
            </a:r>
          </a:p>
          <a:p>
            <a:endParaRPr lang="cs-CZ" dirty="0"/>
          </a:p>
          <a:p>
            <a:endParaRPr lang="cs-CZ" dirty="0"/>
          </a:p>
        </p:txBody>
      </p:sp>
    </p:spTree>
    <p:extLst>
      <p:ext uri="{BB962C8B-B14F-4D97-AF65-F5344CB8AC3E}">
        <p14:creationId xmlns:p14="http://schemas.microsoft.com/office/powerpoint/2010/main" val="151008098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1189962"/>
            <a:ext cx="8490773" cy="896533"/>
          </a:xfrm>
        </p:spPr>
        <p:txBody>
          <a:bodyPr>
            <a:normAutofit/>
          </a:bodyPr>
          <a:lstStyle/>
          <a:p>
            <a:r>
              <a:rPr lang="cs-CZ" dirty="0"/>
              <a:t>Novela zákona č. 499/2004 Sb.</a:t>
            </a:r>
          </a:p>
        </p:txBody>
      </p:sp>
      <p:sp>
        <p:nvSpPr>
          <p:cNvPr id="3" name="Zástupný symbol pro text 2"/>
          <p:cNvSpPr>
            <a:spLocks noGrp="1"/>
          </p:cNvSpPr>
          <p:nvPr>
            <p:ph type="body" idx="1"/>
          </p:nvPr>
        </p:nvSpPr>
        <p:spPr>
          <a:xfrm>
            <a:off x="1859741" y="2144684"/>
            <a:ext cx="8472519" cy="4713317"/>
          </a:xfrm>
        </p:spPr>
        <p:txBody>
          <a:bodyPr>
            <a:noAutofit/>
          </a:bodyPr>
          <a:lstStyle/>
          <a:p>
            <a:pPr marL="0" indent="0" algn="just">
              <a:buNone/>
            </a:pPr>
            <a:r>
              <a:rPr lang="cs-CZ" dirty="0"/>
              <a:t>3. Povinnost objednatelů atestace eSSL vyrozumět MV a atestační středisko, které atestovalo příslušné eSSL, o jejich změnách. Mohou jimi být například bezpečnostní záplaty, adaptace na změny operačního systému, změny vizuálního vzhledu ovládacích nástrojů nebo změny spočívající v úpravě hodnoty nastavitelných parametrů v administraci eSSL.</a:t>
            </a:r>
          </a:p>
        </p:txBody>
      </p:sp>
    </p:spTree>
    <p:extLst>
      <p:ext uri="{BB962C8B-B14F-4D97-AF65-F5344CB8AC3E}">
        <p14:creationId xmlns:p14="http://schemas.microsoft.com/office/powerpoint/2010/main" val="1985412111"/>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899016"/>
            <a:ext cx="8490773" cy="1143002"/>
          </a:xfrm>
        </p:spPr>
        <p:txBody>
          <a:bodyPr>
            <a:noAutofit/>
          </a:bodyPr>
          <a:lstStyle/>
          <a:p>
            <a:r>
              <a:rPr lang="cs-CZ" dirty="0"/>
              <a:t>Novela zákona č. 499/2004 Sb.</a:t>
            </a:r>
          </a:p>
        </p:txBody>
      </p:sp>
      <p:sp>
        <p:nvSpPr>
          <p:cNvPr id="3" name="Zástupný symbol pro text 2"/>
          <p:cNvSpPr>
            <a:spLocks noGrp="1"/>
          </p:cNvSpPr>
          <p:nvPr>
            <p:ph type="body" idx="1"/>
          </p:nvPr>
        </p:nvSpPr>
        <p:spPr>
          <a:xfrm>
            <a:off x="1838227" y="2205872"/>
            <a:ext cx="8494033" cy="3864990"/>
          </a:xfrm>
        </p:spPr>
        <p:txBody>
          <a:bodyPr>
            <a:normAutofit/>
          </a:bodyPr>
          <a:lstStyle/>
          <a:p>
            <a:pPr marL="0" indent="0" algn="just">
              <a:buNone/>
            </a:pPr>
            <a:r>
              <a:rPr lang="cs-CZ" dirty="0"/>
              <a:t>4. Odklad zákazu nabízení nebo dodávání neatestovaných eSSL veřejnoprávním původcům o půl roku.</a:t>
            </a:r>
          </a:p>
          <a:p>
            <a:pPr marL="0" indent="0" algn="just">
              <a:buNone/>
            </a:pPr>
            <a:r>
              <a:rPr lang="cs-CZ" dirty="0"/>
              <a:t>5. Odklad účinnosti povinnosti vykonávat spisovou službu výlučně v elektronické podobě a výlučně v atestovaných eSSL o jeden rok.</a:t>
            </a:r>
          </a:p>
        </p:txBody>
      </p:sp>
    </p:spTree>
    <p:extLst>
      <p:ext uri="{BB962C8B-B14F-4D97-AF65-F5344CB8AC3E}">
        <p14:creationId xmlns:p14="http://schemas.microsoft.com/office/powerpoint/2010/main" val="250038933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8073" y="1807491"/>
            <a:ext cx="9255853" cy="3243017"/>
          </a:xfrm>
        </p:spPr>
        <p:txBody>
          <a:bodyPr>
            <a:normAutofit/>
          </a:bodyPr>
          <a:lstStyle/>
          <a:p>
            <a:pPr algn="ctr"/>
            <a:r>
              <a:rPr lang="cs-CZ" sz="4400" dirty="0">
                <a:solidFill>
                  <a:srgbClr val="002060"/>
                </a:solidFill>
              </a:rPr>
              <a:t>Novela vyhlášky č. 259/2012 Sb.,</a:t>
            </a:r>
            <a:br>
              <a:rPr lang="cs-CZ" sz="4400" dirty="0">
                <a:solidFill>
                  <a:srgbClr val="002060"/>
                </a:solidFill>
              </a:rPr>
            </a:br>
            <a:r>
              <a:rPr lang="cs-CZ" sz="4400" dirty="0">
                <a:solidFill>
                  <a:srgbClr val="002060"/>
                </a:solidFill>
              </a:rPr>
              <a:t>o podrobnostech výkonu</a:t>
            </a:r>
            <a:br>
              <a:rPr lang="cs-CZ" sz="4400" dirty="0">
                <a:solidFill>
                  <a:srgbClr val="002060"/>
                </a:solidFill>
              </a:rPr>
            </a:br>
            <a:r>
              <a:rPr lang="cs-CZ" sz="4400" dirty="0">
                <a:solidFill>
                  <a:srgbClr val="002060"/>
                </a:solidFill>
              </a:rPr>
              <a:t>spisové služby</a:t>
            </a:r>
          </a:p>
        </p:txBody>
      </p:sp>
    </p:spTree>
    <p:extLst>
      <p:ext uri="{BB962C8B-B14F-4D97-AF65-F5344CB8AC3E}">
        <p14:creationId xmlns:p14="http://schemas.microsoft.com/office/powerpoint/2010/main" val="359199241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899016"/>
            <a:ext cx="8490773" cy="1143002"/>
          </a:xfrm>
        </p:spPr>
        <p:txBody>
          <a:bodyPr>
            <a:noAutofit/>
          </a:bodyPr>
          <a:lstStyle/>
          <a:p>
            <a:r>
              <a:rPr lang="cs-CZ" dirty="0"/>
              <a:t>Změny ve výkonu spisové služby</a:t>
            </a:r>
          </a:p>
        </p:txBody>
      </p:sp>
      <p:sp>
        <p:nvSpPr>
          <p:cNvPr id="3" name="Zástupný symbol pro text 2"/>
          <p:cNvSpPr>
            <a:spLocks noGrp="1"/>
          </p:cNvSpPr>
          <p:nvPr>
            <p:ph type="body" idx="1"/>
          </p:nvPr>
        </p:nvSpPr>
        <p:spPr>
          <a:xfrm>
            <a:off x="1850613" y="2042018"/>
            <a:ext cx="8472519" cy="4109400"/>
          </a:xfrm>
        </p:spPr>
        <p:txBody>
          <a:bodyPr>
            <a:normAutofit/>
          </a:bodyPr>
          <a:lstStyle/>
          <a:p>
            <a:pPr algn="just"/>
            <a:r>
              <a:rPr lang="cs-CZ" dirty="0"/>
              <a:t>Reakce na změny zákona č. 499/2004 Sb.</a:t>
            </a:r>
          </a:p>
          <a:p>
            <a:pPr algn="just"/>
            <a:r>
              <a:rPr lang="cs-CZ" dirty="0"/>
              <a:t>Narovnání vztahu mezi zákonem č. 499/2004 Sb., vyhláškou a Národním standardem pro elektronické systémy spisové služby.</a:t>
            </a:r>
          </a:p>
          <a:p>
            <a:pPr algn="just"/>
            <a:r>
              <a:rPr lang="cs-CZ" dirty="0"/>
              <a:t>Praktické zkušenosti, získané při vedení spisové služby v elektronické podobě.</a:t>
            </a:r>
          </a:p>
          <a:p>
            <a:endParaRPr lang="cs-CZ" dirty="0"/>
          </a:p>
        </p:txBody>
      </p:sp>
    </p:spTree>
    <p:extLst>
      <p:ext uri="{BB962C8B-B14F-4D97-AF65-F5344CB8AC3E}">
        <p14:creationId xmlns:p14="http://schemas.microsoft.com/office/powerpoint/2010/main" val="2637453050"/>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58359" y="1055770"/>
            <a:ext cx="8490773" cy="1143002"/>
          </a:xfrm>
        </p:spPr>
        <p:txBody>
          <a:bodyPr>
            <a:normAutofit/>
          </a:bodyPr>
          <a:lstStyle/>
          <a:p>
            <a:r>
              <a:rPr lang="cs-CZ" dirty="0"/>
              <a:t>Změny ve výkonu spisové služby</a:t>
            </a:r>
          </a:p>
        </p:txBody>
      </p:sp>
      <p:sp>
        <p:nvSpPr>
          <p:cNvPr id="3" name="Zástupný symbol pro text 2"/>
          <p:cNvSpPr>
            <a:spLocks noGrp="1"/>
          </p:cNvSpPr>
          <p:nvPr>
            <p:ph type="body" idx="1"/>
          </p:nvPr>
        </p:nvSpPr>
        <p:spPr>
          <a:xfrm>
            <a:off x="1776613" y="2198772"/>
            <a:ext cx="8472519" cy="3184005"/>
          </a:xfrm>
        </p:spPr>
        <p:txBody>
          <a:bodyPr>
            <a:normAutofit/>
          </a:bodyPr>
          <a:lstStyle/>
          <a:p>
            <a:pPr algn="just"/>
            <a:r>
              <a:rPr lang="cs-CZ" dirty="0"/>
              <a:t>Veřejnoprávní původci jsou povinni uvést výkon spisové služby do souladu se změnami vyhlášky v období od 1. července 2023 do 31. prosince 2025.</a:t>
            </a:r>
          </a:p>
        </p:txBody>
      </p:sp>
    </p:spTree>
    <p:extLst>
      <p:ext uri="{BB962C8B-B14F-4D97-AF65-F5344CB8AC3E}">
        <p14:creationId xmlns:p14="http://schemas.microsoft.com/office/powerpoint/2010/main" val="142049195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889348"/>
            <a:ext cx="8490773" cy="826718"/>
          </a:xfrm>
        </p:spPr>
        <p:txBody>
          <a:bodyPr>
            <a:normAutofit/>
          </a:bodyPr>
          <a:lstStyle/>
          <a:p>
            <a:r>
              <a:rPr lang="cs-CZ" dirty="0"/>
              <a:t>Příjem dokumentů</a:t>
            </a:r>
          </a:p>
        </p:txBody>
      </p:sp>
      <p:sp>
        <p:nvSpPr>
          <p:cNvPr id="3" name="Zástupný symbol pro text 2"/>
          <p:cNvSpPr>
            <a:spLocks noGrp="1"/>
          </p:cNvSpPr>
          <p:nvPr>
            <p:ph type="body" idx="1"/>
          </p:nvPr>
        </p:nvSpPr>
        <p:spPr>
          <a:xfrm>
            <a:off x="1850612" y="1716066"/>
            <a:ext cx="8472519" cy="5058807"/>
          </a:xfrm>
        </p:spPr>
        <p:txBody>
          <a:bodyPr>
            <a:normAutofit fontScale="85000" lnSpcReduction="20000"/>
          </a:bodyPr>
          <a:lstStyle/>
          <a:p>
            <a:pPr marL="514350" indent="-514350" algn="just">
              <a:buFont typeface="+mj-lt"/>
              <a:buAutoNum type="arabicPeriod"/>
            </a:pPr>
            <a:r>
              <a:rPr lang="cs-CZ" dirty="0"/>
              <a:t>Kontrola splnění podmínek zveřejněných na úřední desce nebo dálkovým způsobem.</a:t>
            </a:r>
          </a:p>
          <a:p>
            <a:pPr marL="514350" indent="-514350" algn="just">
              <a:buFont typeface="+mj-lt"/>
              <a:buAutoNum type="arabicPeriod"/>
            </a:pPr>
            <a:r>
              <a:rPr lang="cs-CZ" dirty="0"/>
              <a:t>Příjem datových zpráv jinými prostředky elektronické komunikace.</a:t>
            </a:r>
          </a:p>
          <a:p>
            <a:pPr marL="514350" indent="-514350" algn="just">
              <a:buFont typeface="+mj-lt"/>
              <a:buAutoNum type="arabicPeriod"/>
            </a:pPr>
            <a:r>
              <a:rPr lang="cs-CZ" dirty="0"/>
              <a:t>Převod do výstupního datového formátu, kontrola datového formátu podle struktury, nikoliv podle přípony.</a:t>
            </a:r>
          </a:p>
          <a:p>
            <a:pPr marL="514350" indent="-514350" algn="just">
              <a:buFont typeface="+mj-lt"/>
              <a:buAutoNum type="arabicPeriod"/>
            </a:pPr>
            <a:r>
              <a:rPr lang="cs-CZ" dirty="0"/>
              <a:t>Postup při doručení dokumentu na přenosném nosiči.</a:t>
            </a:r>
          </a:p>
          <a:p>
            <a:pPr marL="514350" indent="-514350" algn="just">
              <a:buFont typeface="+mj-lt"/>
              <a:buAutoNum type="arabicPeriod"/>
            </a:pPr>
            <a:r>
              <a:rPr lang="cs-CZ" dirty="0"/>
              <a:t>Ruší se povinnost převést obálku, ponecháno na rozhodnutí příjemce.</a:t>
            </a:r>
          </a:p>
          <a:p>
            <a:pPr marL="514350" indent="-514350" algn="just">
              <a:buFont typeface="+mj-lt"/>
              <a:buAutoNum type="arabicPeriod"/>
            </a:pPr>
            <a:r>
              <a:rPr lang="cs-CZ" dirty="0"/>
              <a:t>Vypuštění ustanovení o šifrování a skenování, která nelze plně zajišťovat prostřednictvím eSSL.</a:t>
            </a:r>
          </a:p>
          <a:p>
            <a:endParaRPr lang="cs-CZ" dirty="0"/>
          </a:p>
        </p:txBody>
      </p:sp>
    </p:spTree>
    <p:extLst>
      <p:ext uri="{BB962C8B-B14F-4D97-AF65-F5344CB8AC3E}">
        <p14:creationId xmlns:p14="http://schemas.microsoft.com/office/powerpoint/2010/main" val="3749375867"/>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4012" y="1108314"/>
            <a:ext cx="8490773" cy="883324"/>
          </a:xfrm>
        </p:spPr>
        <p:txBody>
          <a:bodyPr>
            <a:normAutofit/>
          </a:bodyPr>
          <a:lstStyle/>
          <a:p>
            <a:r>
              <a:rPr lang="cs-CZ" dirty="0"/>
              <a:t>Jmenný rejstřík</a:t>
            </a:r>
          </a:p>
        </p:txBody>
      </p:sp>
      <p:sp>
        <p:nvSpPr>
          <p:cNvPr id="3" name="Zástupný symbol pro text 2"/>
          <p:cNvSpPr>
            <a:spLocks noGrp="1"/>
          </p:cNvSpPr>
          <p:nvPr>
            <p:ph type="body" idx="1"/>
          </p:nvPr>
        </p:nvSpPr>
        <p:spPr>
          <a:xfrm>
            <a:off x="1653436" y="2088478"/>
            <a:ext cx="9106422" cy="4209155"/>
          </a:xfrm>
        </p:spPr>
        <p:txBody>
          <a:bodyPr>
            <a:normAutofit fontScale="92500" lnSpcReduction="20000"/>
          </a:bodyPr>
          <a:lstStyle/>
          <a:p>
            <a:pPr marL="514350" indent="-514350" algn="just">
              <a:buFont typeface="+mj-lt"/>
              <a:buAutoNum type="arabicPeriod"/>
            </a:pPr>
            <a:r>
              <a:rPr lang="cs-CZ" dirty="0"/>
              <a:t>Zrušen požadavek na určení osoby oprávněné k přístupu do jmenného rejstříku.</a:t>
            </a:r>
          </a:p>
          <a:p>
            <a:pPr marL="514350" indent="-514350" algn="just">
              <a:buFont typeface="+mj-lt"/>
              <a:buAutoNum type="arabicPeriod"/>
            </a:pPr>
            <a:r>
              <a:rPr lang="cs-CZ" dirty="0"/>
              <a:t>Stanoví se povinnost ověřit údaje o každém odesílateli a adresátovi.</a:t>
            </a:r>
          </a:p>
          <a:p>
            <a:pPr marL="514350" indent="-514350" algn="just">
              <a:buFont typeface="+mj-lt"/>
              <a:buAutoNum type="arabicPeriod"/>
            </a:pPr>
            <a:r>
              <a:rPr lang="cs-CZ" dirty="0"/>
              <a:t>Vedení údajů o dalších osobách ponecháno na rozhodnutí původce.</a:t>
            </a:r>
          </a:p>
          <a:p>
            <a:pPr marL="514350" indent="-514350" algn="just">
              <a:buFont typeface="+mj-lt"/>
              <a:buAutoNum type="arabicPeriod"/>
            </a:pPr>
            <a:r>
              <a:rPr lang="cs-CZ" dirty="0"/>
              <a:t>Povinná vazba záznamu ve jmenném rejstříku na doručený nebo odesílaný dokument.</a:t>
            </a:r>
          </a:p>
          <a:p>
            <a:pPr marL="514350" indent="-514350" algn="just">
              <a:buFont typeface="+mj-lt"/>
              <a:buAutoNum type="arabicPeriod"/>
            </a:pPr>
            <a:r>
              <a:rPr lang="cs-CZ" dirty="0"/>
              <a:t>Povinnost vybírání záznamu o adresátovi  před odesláním dokumentu.</a:t>
            </a:r>
          </a:p>
        </p:txBody>
      </p:sp>
    </p:spTree>
    <p:extLst>
      <p:ext uri="{BB962C8B-B14F-4D97-AF65-F5344CB8AC3E}">
        <p14:creationId xmlns:p14="http://schemas.microsoft.com/office/powerpoint/2010/main" val="145855726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851770"/>
            <a:ext cx="8490773" cy="939452"/>
          </a:xfrm>
        </p:spPr>
        <p:txBody>
          <a:bodyPr>
            <a:normAutofit/>
          </a:bodyPr>
          <a:lstStyle/>
          <a:p>
            <a:r>
              <a:rPr lang="cs-CZ" dirty="0"/>
              <a:t>Označování dokumentů</a:t>
            </a:r>
          </a:p>
        </p:txBody>
      </p:sp>
      <p:sp>
        <p:nvSpPr>
          <p:cNvPr id="3" name="Zástupný symbol pro text 2"/>
          <p:cNvSpPr>
            <a:spLocks noGrp="1"/>
          </p:cNvSpPr>
          <p:nvPr>
            <p:ph type="body" idx="1"/>
          </p:nvPr>
        </p:nvSpPr>
        <p:spPr>
          <a:xfrm>
            <a:off x="1859740" y="1979113"/>
            <a:ext cx="8472519" cy="4484317"/>
          </a:xfrm>
        </p:spPr>
        <p:txBody>
          <a:bodyPr>
            <a:normAutofit/>
          </a:bodyPr>
          <a:lstStyle/>
          <a:p>
            <a:pPr marL="514350" indent="-514350" algn="just">
              <a:buFont typeface="+mj-lt"/>
              <a:buAutoNum type="arabicPeriod"/>
            </a:pPr>
            <a:r>
              <a:rPr lang="cs-CZ" dirty="0"/>
              <a:t>Uvádění jednoznačného identifikátoru dokumentu a jeho ekvivalenty v otisku podacího razítka.</a:t>
            </a:r>
          </a:p>
          <a:p>
            <a:pPr marL="514350" indent="-514350" algn="just">
              <a:buFont typeface="+mj-lt"/>
              <a:buAutoNum type="arabicPeriod"/>
            </a:pPr>
            <a:r>
              <a:rPr lang="cs-CZ" dirty="0"/>
              <a:t>Evidence příloh.</a:t>
            </a:r>
          </a:p>
          <a:p>
            <a:pPr marL="514350" indent="-514350" algn="just">
              <a:buFont typeface="+mj-lt"/>
              <a:buAutoNum type="arabicPeriod"/>
            </a:pPr>
            <a:r>
              <a:rPr lang="cs-CZ" dirty="0"/>
              <a:t>Zachování jednoznačného identifikátoru analogového dokumentu na převedeném dokumentu.</a:t>
            </a:r>
          </a:p>
        </p:txBody>
      </p:sp>
    </p:spTree>
    <p:extLst>
      <p:ext uri="{BB962C8B-B14F-4D97-AF65-F5344CB8AC3E}">
        <p14:creationId xmlns:p14="http://schemas.microsoft.com/office/powerpoint/2010/main" val="347890940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8380" y="2563937"/>
            <a:ext cx="5829314" cy="1143002"/>
          </a:xfrm>
        </p:spPr>
        <p:txBody>
          <a:bodyPr>
            <a:normAutofit/>
          </a:bodyPr>
          <a:lstStyle/>
          <a:p>
            <a:pPr algn="ctr"/>
            <a:r>
              <a:rPr lang="cs-CZ" sz="4400" dirty="0">
                <a:solidFill>
                  <a:srgbClr val="002060"/>
                </a:solidFill>
              </a:rPr>
              <a:t>Úvod</a:t>
            </a:r>
          </a:p>
        </p:txBody>
      </p:sp>
    </p:spTree>
    <p:extLst>
      <p:ext uri="{BB962C8B-B14F-4D97-AF65-F5344CB8AC3E}">
        <p14:creationId xmlns:p14="http://schemas.microsoft.com/office/powerpoint/2010/main" val="67185697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901874"/>
            <a:ext cx="8490773" cy="651353"/>
          </a:xfrm>
        </p:spPr>
        <p:txBody>
          <a:bodyPr>
            <a:noAutofit/>
          </a:bodyPr>
          <a:lstStyle/>
          <a:p>
            <a:r>
              <a:rPr lang="cs-CZ" dirty="0"/>
              <a:t>Evidence dokumentů</a:t>
            </a:r>
          </a:p>
        </p:txBody>
      </p:sp>
      <p:sp>
        <p:nvSpPr>
          <p:cNvPr id="3" name="Zástupný symbol pro text 2"/>
          <p:cNvSpPr>
            <a:spLocks noGrp="1"/>
          </p:cNvSpPr>
          <p:nvPr>
            <p:ph type="body" idx="1"/>
          </p:nvPr>
        </p:nvSpPr>
        <p:spPr>
          <a:xfrm>
            <a:off x="1315233" y="1629296"/>
            <a:ext cx="9820405" cy="3956857"/>
          </a:xfrm>
        </p:spPr>
        <p:txBody>
          <a:bodyPr>
            <a:noAutofit/>
          </a:bodyPr>
          <a:lstStyle/>
          <a:p>
            <a:pPr marL="742950" indent="-742950" algn="just">
              <a:buFont typeface="+mj-lt"/>
              <a:buAutoNum type="arabicPeriod"/>
            </a:pPr>
            <a:r>
              <a:rPr lang="cs-CZ" dirty="0"/>
              <a:t>Zpřesnění evidenčních údajů o organizační části původce dokumentu.</a:t>
            </a:r>
          </a:p>
          <a:p>
            <a:pPr marL="742950" indent="-742950" algn="just">
              <a:buFont typeface="+mj-lt"/>
              <a:buAutoNum type="arabicPeriod"/>
            </a:pPr>
            <a:r>
              <a:rPr lang="cs-CZ" dirty="0"/>
              <a:t>Povinný odkaz na adresáta dokumentu ve jmenném rejstříku.</a:t>
            </a:r>
          </a:p>
          <a:p>
            <a:pPr marL="742950" indent="-742950" algn="just">
              <a:buFont typeface="+mj-lt"/>
              <a:buAutoNum type="arabicPeriod"/>
            </a:pPr>
            <a:r>
              <a:rPr lang="cs-CZ" dirty="0"/>
              <a:t>Datum odeslání dokumentu/spisu.</a:t>
            </a:r>
          </a:p>
          <a:p>
            <a:pPr marL="742950" indent="-742950" algn="just">
              <a:buFont typeface="+mj-lt"/>
              <a:buAutoNum type="arabicPeriod"/>
            </a:pPr>
            <a:r>
              <a:rPr lang="cs-CZ" dirty="0"/>
              <a:t>Počet komponent.</a:t>
            </a:r>
          </a:p>
        </p:txBody>
      </p:sp>
    </p:spTree>
    <p:extLst>
      <p:ext uri="{BB962C8B-B14F-4D97-AF65-F5344CB8AC3E}">
        <p14:creationId xmlns:p14="http://schemas.microsoft.com/office/powerpoint/2010/main" val="367443606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851770"/>
            <a:ext cx="8490773" cy="751562"/>
          </a:xfrm>
        </p:spPr>
        <p:txBody>
          <a:bodyPr>
            <a:noAutofit/>
          </a:bodyPr>
          <a:lstStyle/>
          <a:p>
            <a:r>
              <a:rPr lang="cs-CZ" dirty="0"/>
              <a:t>Spis</a:t>
            </a:r>
          </a:p>
        </p:txBody>
      </p:sp>
      <p:sp>
        <p:nvSpPr>
          <p:cNvPr id="3" name="Zástupný symbol pro text 2"/>
          <p:cNvSpPr>
            <a:spLocks noGrp="1"/>
          </p:cNvSpPr>
          <p:nvPr>
            <p:ph type="body" idx="1"/>
          </p:nvPr>
        </p:nvSpPr>
        <p:spPr>
          <a:xfrm>
            <a:off x="1841486" y="1467986"/>
            <a:ext cx="8472519" cy="4659682"/>
          </a:xfrm>
        </p:spPr>
        <p:txBody>
          <a:bodyPr>
            <a:noAutofit/>
          </a:bodyPr>
          <a:lstStyle/>
          <a:p>
            <a:pPr marL="514350" indent="-514350" algn="just">
              <a:buFont typeface="+mj-lt"/>
              <a:buAutoNum type="arabicPeriod"/>
            </a:pPr>
            <a:r>
              <a:rPr lang="cs-CZ" sz="2600" dirty="0"/>
              <a:t>Povinné zařazení každého dokumentu do spisu nejpozději před zahájením vyřizování.</a:t>
            </a:r>
          </a:p>
          <a:p>
            <a:pPr marL="514350" indent="-514350" algn="just">
              <a:buFont typeface="+mj-lt"/>
              <a:buAutoNum type="arabicPeriod"/>
            </a:pPr>
            <a:r>
              <a:rPr lang="cs-CZ" sz="2600" dirty="0"/>
              <a:t>Přidělení spisového znaku a skartačního režimu spisu již při jeho založení.</a:t>
            </a:r>
          </a:p>
          <a:p>
            <a:pPr marL="514350" indent="-514350" algn="just">
              <a:buFont typeface="+mj-lt"/>
              <a:buAutoNum type="arabicPeriod"/>
            </a:pPr>
            <a:r>
              <a:rPr lang="cs-CZ" sz="2600" dirty="0"/>
              <a:t>Dokument přebírá spisový znak a skartační režim ze spisu, do něhož je zařazen, a  to i při jeho přetřídění do jiného spisu.</a:t>
            </a:r>
          </a:p>
          <a:p>
            <a:pPr marL="514350" indent="-514350" algn="just">
              <a:buFont typeface="+mj-lt"/>
              <a:buAutoNum type="arabicPeriod"/>
            </a:pPr>
            <a:r>
              <a:rPr lang="cs-CZ" sz="2600" dirty="0"/>
              <a:t>Datum uzavření spisu a vyřízení spisu.</a:t>
            </a:r>
          </a:p>
          <a:p>
            <a:pPr marL="514350" indent="-514350" algn="just">
              <a:buFont typeface="+mj-lt"/>
              <a:buAutoNum type="arabicPeriod"/>
            </a:pPr>
            <a:r>
              <a:rPr lang="cs-CZ" sz="2600" dirty="0"/>
              <a:t>Identifikátor spisu vybraného za archiválii.</a:t>
            </a:r>
          </a:p>
          <a:p>
            <a:pPr marL="514350" indent="-514350" algn="just">
              <a:buFont typeface="+mj-lt"/>
              <a:buAutoNum type="arabicPeriod"/>
            </a:pPr>
            <a:r>
              <a:rPr lang="cs-CZ" sz="2600" dirty="0"/>
              <a:t>Oba tzv. „způsoby tvorby spisu“ lze kombinovat v jedné eSSL v závislosti na požadavku původce a konfigurace věcných skupin/součástí typových spisů.</a:t>
            </a:r>
          </a:p>
        </p:txBody>
      </p:sp>
    </p:spTree>
    <p:extLst>
      <p:ext uri="{BB962C8B-B14F-4D97-AF65-F5344CB8AC3E}">
        <p14:creationId xmlns:p14="http://schemas.microsoft.com/office/powerpoint/2010/main" val="70194339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970197"/>
            <a:ext cx="8490773" cy="1252603"/>
          </a:xfrm>
        </p:spPr>
        <p:txBody>
          <a:bodyPr>
            <a:normAutofit/>
          </a:bodyPr>
          <a:lstStyle/>
          <a:p>
            <a:r>
              <a:rPr lang="cs-CZ" dirty="0"/>
              <a:t>Typový spis</a:t>
            </a:r>
          </a:p>
        </p:txBody>
      </p:sp>
      <p:sp>
        <p:nvSpPr>
          <p:cNvPr id="3" name="Zástupný symbol pro text 2"/>
          <p:cNvSpPr>
            <a:spLocks noGrp="1"/>
          </p:cNvSpPr>
          <p:nvPr>
            <p:ph type="body" idx="1"/>
          </p:nvPr>
        </p:nvSpPr>
        <p:spPr>
          <a:xfrm>
            <a:off x="1776613" y="2222800"/>
            <a:ext cx="8472519" cy="4194625"/>
          </a:xfrm>
        </p:spPr>
        <p:txBody>
          <a:bodyPr>
            <a:noAutofit/>
          </a:bodyPr>
          <a:lstStyle/>
          <a:p>
            <a:pPr marL="742950" indent="-742950" algn="just">
              <a:buFont typeface="+mj-lt"/>
              <a:buAutoNum type="arabicPeriod"/>
            </a:pPr>
            <a:r>
              <a:rPr lang="cs-CZ" dirty="0"/>
              <a:t>Podrobnosti k vedení typového spisu, rozdíl od stávajících požadavků.</a:t>
            </a:r>
          </a:p>
          <a:p>
            <a:pPr marL="742950" indent="-742950" algn="just">
              <a:buFont typeface="+mj-lt"/>
              <a:buAutoNum type="arabicPeriod"/>
            </a:pPr>
            <a:r>
              <a:rPr lang="cs-CZ" dirty="0"/>
              <a:t>Tvorba typového spisu je ponechána na rozhodnutí původce.</a:t>
            </a:r>
          </a:p>
        </p:txBody>
      </p:sp>
    </p:spTree>
    <p:extLst>
      <p:ext uri="{BB962C8B-B14F-4D97-AF65-F5344CB8AC3E}">
        <p14:creationId xmlns:p14="http://schemas.microsoft.com/office/powerpoint/2010/main" val="3180833133"/>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1115147"/>
            <a:ext cx="8490773" cy="1143002"/>
          </a:xfrm>
        </p:spPr>
        <p:txBody>
          <a:bodyPr>
            <a:normAutofit/>
          </a:bodyPr>
          <a:lstStyle/>
          <a:p>
            <a:r>
              <a:rPr lang="cs-CZ" dirty="0"/>
              <a:t>Samostatná evidence dokumentů</a:t>
            </a:r>
          </a:p>
        </p:txBody>
      </p:sp>
      <p:sp>
        <p:nvSpPr>
          <p:cNvPr id="3" name="Zástupný symbol pro text 2"/>
          <p:cNvSpPr>
            <a:spLocks noGrp="1"/>
          </p:cNvSpPr>
          <p:nvPr>
            <p:ph type="body" idx="1"/>
          </p:nvPr>
        </p:nvSpPr>
        <p:spPr>
          <a:xfrm>
            <a:off x="1859741" y="2332038"/>
            <a:ext cx="8472519" cy="4085388"/>
          </a:xfrm>
        </p:spPr>
        <p:txBody>
          <a:bodyPr>
            <a:normAutofit/>
          </a:bodyPr>
          <a:lstStyle/>
          <a:p>
            <a:pPr marL="0" lvl="0" indent="0" algn="just">
              <a:buNone/>
            </a:pPr>
            <a:r>
              <a:rPr lang="cs-CZ" dirty="0"/>
              <a:t>Samostatná evidence dokumentů se neatestuje.</a:t>
            </a:r>
          </a:p>
          <a:p>
            <a:pPr marL="0" lvl="0" indent="0" algn="just">
              <a:buNone/>
            </a:pPr>
            <a:r>
              <a:rPr lang="cs-CZ" dirty="0"/>
              <a:t>Zajištění validity evidovaných dokumentů:</a:t>
            </a:r>
          </a:p>
          <a:p>
            <a:pPr marL="514350" lvl="0" indent="-514350" algn="just">
              <a:buFont typeface="+mj-lt"/>
              <a:buAutoNum type="arabicPeriod"/>
            </a:pPr>
            <a:r>
              <a:rPr lang="cs-CZ" dirty="0"/>
              <a:t>Propojení s eSSL pomocí rozhraní, nebo jiného vhodného a kompatibilního rozhraní.</a:t>
            </a:r>
          </a:p>
          <a:p>
            <a:pPr marL="514350" lvl="0" indent="-514350" algn="just">
              <a:buFont typeface="+mj-lt"/>
              <a:buAutoNum type="arabicPeriod"/>
            </a:pPr>
            <a:r>
              <a:rPr lang="cs-CZ" dirty="0"/>
              <a:t>Samostatná evidence dokumentů splňuje vybraná ustanovení národního standardu.</a:t>
            </a:r>
          </a:p>
          <a:p>
            <a:pPr marL="0" indent="0">
              <a:buNone/>
            </a:pPr>
            <a:endParaRPr lang="cs-CZ" dirty="0"/>
          </a:p>
        </p:txBody>
      </p:sp>
    </p:spTree>
    <p:extLst>
      <p:ext uri="{BB962C8B-B14F-4D97-AF65-F5344CB8AC3E}">
        <p14:creationId xmlns:p14="http://schemas.microsoft.com/office/powerpoint/2010/main" val="111837953"/>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95581"/>
            <a:ext cx="8490773" cy="858271"/>
          </a:xfrm>
        </p:spPr>
        <p:txBody>
          <a:bodyPr>
            <a:normAutofit/>
          </a:bodyPr>
          <a:lstStyle/>
          <a:p>
            <a:r>
              <a:rPr lang="cs-CZ" dirty="0"/>
              <a:t>Vyhotovování dokumentů</a:t>
            </a:r>
          </a:p>
        </p:txBody>
      </p:sp>
      <p:sp>
        <p:nvSpPr>
          <p:cNvPr id="3" name="Zástupný symbol pro text 2"/>
          <p:cNvSpPr>
            <a:spLocks noGrp="1"/>
          </p:cNvSpPr>
          <p:nvPr>
            <p:ph type="body" idx="1"/>
          </p:nvPr>
        </p:nvSpPr>
        <p:spPr>
          <a:xfrm>
            <a:off x="1859741" y="1991639"/>
            <a:ext cx="8472519" cy="4459266"/>
          </a:xfrm>
        </p:spPr>
        <p:txBody>
          <a:bodyPr>
            <a:normAutofit lnSpcReduction="10000"/>
          </a:bodyPr>
          <a:lstStyle/>
          <a:p>
            <a:pPr marL="514350" indent="-514350" algn="just">
              <a:buFont typeface="+mj-lt"/>
              <a:buAutoNum type="arabicPeriod"/>
            </a:pPr>
            <a:r>
              <a:rPr lang="cs-CZ" dirty="0"/>
              <a:t>Povinné vyznačení spisové značky na vyhotoveném dokumentu.</a:t>
            </a:r>
          </a:p>
          <a:p>
            <a:pPr marL="514350" indent="-514350" algn="just">
              <a:buFont typeface="+mj-lt"/>
              <a:buAutoNum type="arabicPeriod"/>
            </a:pPr>
            <a:r>
              <a:rPr lang="cs-CZ" dirty="0"/>
              <a:t>Zjednodušení vyznačování evidenčních údajů doručeného dokumentu na odpovědi.</a:t>
            </a:r>
          </a:p>
          <a:p>
            <a:pPr marL="514350" indent="-514350" algn="just">
              <a:buFont typeface="+mj-lt"/>
              <a:buAutoNum type="arabicPeriod"/>
            </a:pPr>
            <a:r>
              <a:rPr lang="cs-CZ" dirty="0"/>
              <a:t>Zrušení vyznačování počtu a druhu příloh a počtu listů dokumentu v analogové podobě.</a:t>
            </a:r>
          </a:p>
          <a:p>
            <a:pPr marL="514350" indent="-514350" algn="just">
              <a:buFont typeface="+mj-lt"/>
              <a:buAutoNum type="arabicPeriod"/>
            </a:pPr>
            <a:r>
              <a:rPr lang="cs-CZ" dirty="0"/>
              <a:t>Zavedení pojmu „komponenta“.</a:t>
            </a:r>
          </a:p>
        </p:txBody>
      </p:sp>
    </p:spTree>
    <p:extLst>
      <p:ext uri="{BB962C8B-B14F-4D97-AF65-F5344CB8AC3E}">
        <p14:creationId xmlns:p14="http://schemas.microsoft.com/office/powerpoint/2010/main" val="967379200"/>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39" y="920259"/>
            <a:ext cx="8490773" cy="1196475"/>
          </a:xfrm>
        </p:spPr>
        <p:txBody>
          <a:bodyPr>
            <a:noAutofit/>
          </a:bodyPr>
          <a:lstStyle/>
          <a:p>
            <a:r>
              <a:rPr lang="cs-CZ" dirty="0"/>
              <a:t>Podepisování a odesílání dokumentů</a:t>
            </a:r>
          </a:p>
        </p:txBody>
      </p:sp>
      <p:sp>
        <p:nvSpPr>
          <p:cNvPr id="3" name="Zástupný symbol pro text 2"/>
          <p:cNvSpPr>
            <a:spLocks noGrp="1"/>
          </p:cNvSpPr>
          <p:nvPr>
            <p:ph type="body" idx="1"/>
          </p:nvPr>
        </p:nvSpPr>
        <p:spPr>
          <a:xfrm>
            <a:off x="1868865" y="2116734"/>
            <a:ext cx="8472519" cy="3450158"/>
          </a:xfrm>
        </p:spPr>
        <p:txBody>
          <a:bodyPr>
            <a:normAutofit lnSpcReduction="10000"/>
          </a:bodyPr>
          <a:lstStyle/>
          <a:p>
            <a:pPr marL="514350" indent="-514350" algn="just">
              <a:buFont typeface="+mj-lt"/>
              <a:buAutoNum type="arabicPeriod"/>
            </a:pPr>
            <a:r>
              <a:rPr lang="cs-CZ" dirty="0"/>
              <a:t>Zrušení povinného vedení evidence certifikátů vydaných kvalifikovanými poskytovateli certifikačních služeb v rámci spisové služby.</a:t>
            </a:r>
          </a:p>
          <a:p>
            <a:pPr marL="514350" indent="-514350" algn="just">
              <a:buFont typeface="+mj-lt"/>
              <a:buAutoNum type="arabicPeriod"/>
            </a:pPr>
            <a:r>
              <a:rPr lang="cs-CZ" dirty="0"/>
              <a:t>Zrušení povinnosti zajistit kontrolu výskytu škodlivého kódu před odesláním dokumentu.</a:t>
            </a:r>
          </a:p>
        </p:txBody>
      </p:sp>
    </p:spTree>
    <p:extLst>
      <p:ext uri="{BB962C8B-B14F-4D97-AF65-F5344CB8AC3E}">
        <p14:creationId xmlns:p14="http://schemas.microsoft.com/office/powerpoint/2010/main" val="148767708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0613" y="1058449"/>
            <a:ext cx="8490773" cy="1143002"/>
          </a:xfrm>
        </p:spPr>
        <p:txBody>
          <a:bodyPr>
            <a:normAutofit/>
          </a:bodyPr>
          <a:lstStyle/>
          <a:p>
            <a:r>
              <a:rPr lang="cs-CZ" dirty="0"/>
              <a:t>Ukládání dokumentů</a:t>
            </a:r>
          </a:p>
        </p:txBody>
      </p:sp>
      <p:sp>
        <p:nvSpPr>
          <p:cNvPr id="3" name="Zástupný symbol pro text 2"/>
          <p:cNvSpPr>
            <a:spLocks noGrp="1"/>
          </p:cNvSpPr>
          <p:nvPr>
            <p:ph type="body" idx="1"/>
          </p:nvPr>
        </p:nvSpPr>
        <p:spPr>
          <a:xfrm>
            <a:off x="1868867" y="2339632"/>
            <a:ext cx="8472519" cy="2878028"/>
          </a:xfrm>
        </p:spPr>
        <p:txBody>
          <a:bodyPr/>
          <a:lstStyle/>
          <a:p>
            <a:pPr marL="514350" indent="-514350" algn="just">
              <a:buFont typeface="+mj-lt"/>
              <a:buAutoNum type="arabicPeriod"/>
            </a:pPr>
            <a:r>
              <a:rPr lang="cs-CZ" dirty="0"/>
              <a:t>Kontrola úplnosti vyřízeného spisu před jeho uzavřením.</a:t>
            </a:r>
          </a:p>
          <a:p>
            <a:pPr marL="514350" indent="-514350" algn="just">
              <a:buFont typeface="+mj-lt"/>
              <a:buAutoNum type="arabicPeriod"/>
            </a:pPr>
            <a:r>
              <a:rPr lang="cs-CZ" dirty="0"/>
              <a:t>Kontrola povinně vedených údajů o dokumentech/spisech bez jejich taxativního vymezení.</a:t>
            </a:r>
          </a:p>
        </p:txBody>
      </p:sp>
    </p:spTree>
    <p:extLst>
      <p:ext uri="{BB962C8B-B14F-4D97-AF65-F5344CB8AC3E}">
        <p14:creationId xmlns:p14="http://schemas.microsoft.com/office/powerpoint/2010/main" val="695261267"/>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889348"/>
            <a:ext cx="8490773" cy="939452"/>
          </a:xfrm>
        </p:spPr>
        <p:txBody>
          <a:bodyPr>
            <a:normAutofit/>
          </a:bodyPr>
          <a:lstStyle/>
          <a:p>
            <a:r>
              <a:rPr lang="cs-CZ" dirty="0"/>
              <a:t>Spisový a skartační plán 1</a:t>
            </a:r>
          </a:p>
        </p:txBody>
      </p:sp>
      <p:sp>
        <p:nvSpPr>
          <p:cNvPr id="3" name="Zástupný symbol pro text 2"/>
          <p:cNvSpPr>
            <a:spLocks noGrp="1"/>
          </p:cNvSpPr>
          <p:nvPr>
            <p:ph type="body" idx="1"/>
          </p:nvPr>
        </p:nvSpPr>
        <p:spPr>
          <a:xfrm>
            <a:off x="1859740" y="2066795"/>
            <a:ext cx="8472519" cy="4409161"/>
          </a:xfrm>
        </p:spPr>
        <p:txBody>
          <a:bodyPr>
            <a:normAutofit/>
          </a:bodyPr>
          <a:lstStyle/>
          <a:p>
            <a:pPr marL="514350" indent="-514350" algn="just">
              <a:buAutoNum type="arabicPeriod"/>
            </a:pPr>
            <a:r>
              <a:rPr lang="cs-CZ" dirty="0"/>
              <a:t>Nová organizace struktury podle věcných skupin, uspořádaných hierarchicky.</a:t>
            </a:r>
          </a:p>
          <a:p>
            <a:pPr marL="514350" indent="-514350" algn="just">
              <a:buAutoNum type="arabicPeriod"/>
            </a:pPr>
            <a:r>
              <a:rPr lang="cs-CZ" dirty="0"/>
              <a:t>Věcné skupiny pro spisy jsou označeny spisovým znakem a skartačním režimem.</a:t>
            </a:r>
          </a:p>
          <a:p>
            <a:pPr marL="514350" indent="-514350" algn="just">
              <a:buAutoNum type="arabicPeriod"/>
            </a:pPr>
            <a:r>
              <a:rPr lang="cs-CZ" dirty="0"/>
              <a:t>Věcné skupiny pro typový spis a jeho součásti jsou označeny spisovým znakem, jen na nejnižší úrovni jsou součásti označeny také skartačním režimem.</a:t>
            </a:r>
          </a:p>
        </p:txBody>
      </p:sp>
    </p:spTree>
    <p:extLst>
      <p:ext uri="{BB962C8B-B14F-4D97-AF65-F5344CB8AC3E}">
        <p14:creationId xmlns:p14="http://schemas.microsoft.com/office/powerpoint/2010/main" val="877623049"/>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23954"/>
            <a:ext cx="8490773" cy="854970"/>
          </a:xfrm>
        </p:spPr>
        <p:txBody>
          <a:bodyPr>
            <a:normAutofit/>
          </a:bodyPr>
          <a:lstStyle/>
          <a:p>
            <a:r>
              <a:rPr lang="cs-CZ" dirty="0"/>
              <a:t>Spisový a skartační plán 2</a:t>
            </a:r>
          </a:p>
        </p:txBody>
      </p:sp>
      <p:sp>
        <p:nvSpPr>
          <p:cNvPr id="3" name="Zástupný symbol pro text 2"/>
          <p:cNvSpPr>
            <a:spLocks noGrp="1"/>
          </p:cNvSpPr>
          <p:nvPr>
            <p:ph type="body" idx="1"/>
          </p:nvPr>
        </p:nvSpPr>
        <p:spPr>
          <a:xfrm>
            <a:off x="1859741" y="1886989"/>
            <a:ext cx="8472519" cy="4663440"/>
          </a:xfrm>
        </p:spPr>
        <p:txBody>
          <a:bodyPr>
            <a:normAutofit fontScale="92500"/>
          </a:bodyPr>
          <a:lstStyle/>
          <a:p>
            <a:pPr marL="0" indent="0" algn="just">
              <a:buNone/>
            </a:pPr>
            <a:r>
              <a:rPr lang="cs-CZ" dirty="0"/>
              <a:t>Ruší se skartační znak „V“.</a:t>
            </a:r>
          </a:p>
          <a:p>
            <a:pPr marL="0" indent="0" algn="just">
              <a:buNone/>
            </a:pPr>
            <a:r>
              <a:rPr lang="cs-CZ" dirty="0"/>
              <a:t>Důvody:</a:t>
            </a:r>
          </a:p>
          <a:p>
            <a:pPr algn="just"/>
            <a:r>
              <a:rPr lang="cs-CZ" dirty="0"/>
              <a:t>Pouze předběžné označení formální či obsahové hodnoty vyřazovaného dokumentu.</a:t>
            </a:r>
          </a:p>
          <a:p>
            <a:pPr algn="just"/>
            <a:r>
              <a:rPr lang="cs-CZ" dirty="0"/>
              <a:t>O skutečné hodnotě dokumentu rozhoduje příslušný archiv, který není povinen vázat se návrhem jeho původce.</a:t>
            </a:r>
          </a:p>
          <a:p>
            <a:pPr algn="just"/>
            <a:r>
              <a:rPr lang="cs-CZ" dirty="0"/>
              <a:t>Sjednocení postupů při vyřazování dokumentů a spisů.</a:t>
            </a:r>
          </a:p>
          <a:p>
            <a:pPr>
              <a:buFontTx/>
              <a:buChar char="-"/>
            </a:pPr>
            <a:endParaRPr lang="cs-CZ" dirty="0"/>
          </a:p>
        </p:txBody>
      </p:sp>
    </p:spTree>
    <p:extLst>
      <p:ext uri="{BB962C8B-B14F-4D97-AF65-F5344CB8AC3E}">
        <p14:creationId xmlns:p14="http://schemas.microsoft.com/office/powerpoint/2010/main" val="3742565824"/>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926926"/>
            <a:ext cx="8490773" cy="739036"/>
          </a:xfrm>
        </p:spPr>
        <p:txBody>
          <a:bodyPr>
            <a:noAutofit/>
          </a:bodyPr>
          <a:lstStyle/>
          <a:p>
            <a:r>
              <a:rPr lang="cs-CZ" dirty="0"/>
              <a:t>Spisová rozluka</a:t>
            </a:r>
          </a:p>
        </p:txBody>
      </p:sp>
      <p:sp>
        <p:nvSpPr>
          <p:cNvPr id="3" name="Zástupný symbol pro text 2"/>
          <p:cNvSpPr>
            <a:spLocks noGrp="1"/>
          </p:cNvSpPr>
          <p:nvPr>
            <p:ph type="body" idx="1"/>
          </p:nvPr>
        </p:nvSpPr>
        <p:spPr>
          <a:xfrm>
            <a:off x="1859740" y="1916483"/>
            <a:ext cx="8472519" cy="4609578"/>
          </a:xfrm>
        </p:spPr>
        <p:txBody>
          <a:bodyPr>
            <a:normAutofit fontScale="85000" lnSpcReduction="20000"/>
          </a:bodyPr>
          <a:lstStyle/>
          <a:p>
            <a:pPr marL="514350" indent="-514350" algn="just">
              <a:lnSpc>
                <a:spcPct val="110000"/>
              </a:lnSpc>
              <a:buFont typeface="+mj-lt"/>
              <a:buAutoNum type="arabicPeriod"/>
            </a:pPr>
            <a:r>
              <a:rPr lang="cs-CZ" sz="3500" dirty="0"/>
              <a:t>Povinné vyhotovení předávacího seznamu všech dokumentů a spisů, jichž se spisová rozluka týká, tedy nejen vyřízených dokumentů a uzavřených spisů.</a:t>
            </a:r>
          </a:p>
          <a:p>
            <a:pPr marL="514350" indent="-514350" algn="just">
              <a:lnSpc>
                <a:spcPct val="110000"/>
              </a:lnSpc>
              <a:buFont typeface="+mj-lt"/>
              <a:buAutoNum type="arabicPeriod"/>
            </a:pPr>
            <a:r>
              <a:rPr lang="cs-CZ" sz="3500" dirty="0"/>
              <a:t>Pojem „druh dokumentu“ změněn na „typ dokumentu“.</a:t>
            </a:r>
          </a:p>
          <a:p>
            <a:pPr marL="514350" indent="-514350" algn="just">
              <a:lnSpc>
                <a:spcPct val="110000"/>
              </a:lnSpc>
              <a:buFont typeface="+mj-lt"/>
              <a:buAutoNum type="arabicPeriod"/>
            </a:pPr>
            <a:r>
              <a:rPr lang="cs-CZ" sz="3500" dirty="0"/>
              <a:t>Nově se neuvádí doba vzniku předávaných dokumentů a spisů, počet listů a jména a příjmení osob odpovědných za provedení spisové rozluky.</a:t>
            </a:r>
          </a:p>
        </p:txBody>
      </p:sp>
    </p:spTree>
    <p:extLst>
      <p:ext uri="{BB962C8B-B14F-4D97-AF65-F5344CB8AC3E}">
        <p14:creationId xmlns:p14="http://schemas.microsoft.com/office/powerpoint/2010/main" val="393361030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1143002"/>
          </a:xfrm>
        </p:spPr>
        <p:txBody>
          <a:bodyPr/>
          <a:lstStyle/>
          <a:p>
            <a:r>
              <a:rPr lang="cs-CZ" dirty="0"/>
              <a:t>Komu je seminář určen</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spcAft>
                <a:spcPts val="1200"/>
              </a:spcAft>
            </a:pPr>
            <a:r>
              <a:rPr lang="cs-CZ" sz="2800" dirty="0">
                <a:solidFill>
                  <a:schemeClr val="tx1"/>
                </a:solidFill>
              </a:rPr>
              <a:t>Odborným zaměstnancům krajských úřadů a obcí s rozšířenou působnosti se zaměřením na obor spisová služba a archivnictví, IT, administrace </a:t>
            </a:r>
            <a:r>
              <a:rPr lang="cs-CZ" sz="2800" dirty="0" err="1">
                <a:solidFill>
                  <a:schemeClr val="tx1"/>
                </a:solidFill>
              </a:rPr>
              <a:t>eSSL</a:t>
            </a:r>
            <a:r>
              <a:rPr lang="cs-CZ" sz="2800" dirty="0">
                <a:solidFill>
                  <a:schemeClr val="tx1"/>
                </a:solidFill>
              </a:rPr>
              <a:t> apod.</a:t>
            </a:r>
          </a:p>
          <a:p>
            <a:pPr algn="just">
              <a:spcAft>
                <a:spcPts val="1200"/>
              </a:spcAft>
            </a:pPr>
            <a:r>
              <a:rPr lang="cs-CZ" sz="2800" dirty="0">
                <a:solidFill>
                  <a:schemeClr val="tx1"/>
                </a:solidFill>
              </a:rPr>
              <a:t>Příslušným vedoucím zaměstnancům.</a:t>
            </a:r>
          </a:p>
          <a:p>
            <a:pPr algn="just">
              <a:lnSpc>
                <a:spcPct val="70000"/>
              </a:lnSpc>
              <a:spcAft>
                <a:spcPts val="1200"/>
              </a:spcAft>
            </a:pPr>
            <a:r>
              <a:rPr lang="cs-CZ" sz="2800" dirty="0">
                <a:solidFill>
                  <a:schemeClr val="tx1"/>
                </a:solidFill>
              </a:rPr>
              <a:t>Zájemcům o spisovou službu z oblasti samosprávy.</a:t>
            </a:r>
          </a:p>
        </p:txBody>
      </p:sp>
    </p:spTree>
    <p:extLst>
      <p:ext uri="{BB962C8B-B14F-4D97-AF65-F5344CB8AC3E}">
        <p14:creationId xmlns:p14="http://schemas.microsoft.com/office/powerpoint/2010/main" val="1412249879"/>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57206"/>
            <a:ext cx="8490773" cy="879907"/>
          </a:xfrm>
        </p:spPr>
        <p:txBody>
          <a:bodyPr>
            <a:normAutofit/>
          </a:bodyPr>
          <a:lstStyle/>
          <a:p>
            <a:r>
              <a:rPr lang="cs-CZ" dirty="0"/>
              <a:t>Přechodné období 1</a:t>
            </a:r>
          </a:p>
        </p:txBody>
      </p:sp>
      <p:sp>
        <p:nvSpPr>
          <p:cNvPr id="3" name="Zástupný symbol pro text 2"/>
          <p:cNvSpPr>
            <a:spLocks noGrp="1"/>
          </p:cNvSpPr>
          <p:nvPr>
            <p:ph type="body" idx="1"/>
          </p:nvPr>
        </p:nvSpPr>
        <p:spPr>
          <a:xfrm>
            <a:off x="1859741" y="1961804"/>
            <a:ext cx="8472519" cy="4688379"/>
          </a:xfrm>
        </p:spPr>
        <p:txBody>
          <a:bodyPr/>
          <a:lstStyle/>
          <a:p>
            <a:pPr algn="just"/>
            <a:r>
              <a:rPr lang="cs-CZ" sz="2800" dirty="0"/>
              <a:t>Období od 1. 7. 2023 do 31. 12. 2025.</a:t>
            </a:r>
          </a:p>
          <a:p>
            <a:pPr algn="just"/>
            <a:r>
              <a:rPr lang="cs-CZ" sz="2800" dirty="0"/>
              <a:t>Data vymezují časové období, od kdy je možné objednat atest eSSL a do kdy musí být eSSL upraven tak, aby spisová služba byla vedena výhradně v atestovaném eSSL a výkon spisové služby uveden do souladu s požadavky archivního zákona, spisové vyhlášky a národního standardu.</a:t>
            </a:r>
          </a:p>
        </p:txBody>
      </p:sp>
    </p:spTree>
    <p:extLst>
      <p:ext uri="{BB962C8B-B14F-4D97-AF65-F5344CB8AC3E}">
        <p14:creationId xmlns:p14="http://schemas.microsoft.com/office/powerpoint/2010/main" val="2071070622"/>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48893"/>
            <a:ext cx="8490773" cy="796780"/>
          </a:xfrm>
        </p:spPr>
        <p:txBody>
          <a:bodyPr>
            <a:normAutofit/>
          </a:bodyPr>
          <a:lstStyle/>
          <a:p>
            <a:r>
              <a:rPr lang="cs-CZ" dirty="0"/>
              <a:t>Přechodné období 2</a:t>
            </a:r>
          </a:p>
        </p:txBody>
      </p:sp>
      <p:sp>
        <p:nvSpPr>
          <p:cNvPr id="3" name="Zástupný symbol pro text 2"/>
          <p:cNvSpPr>
            <a:spLocks noGrp="1"/>
          </p:cNvSpPr>
          <p:nvPr>
            <p:ph type="body" idx="1"/>
          </p:nvPr>
        </p:nvSpPr>
        <p:spPr>
          <a:xfrm>
            <a:off x="1859741" y="1820256"/>
            <a:ext cx="8472519" cy="4048529"/>
          </a:xfrm>
        </p:spPr>
        <p:txBody>
          <a:bodyPr>
            <a:normAutofit/>
          </a:bodyPr>
          <a:lstStyle/>
          <a:p>
            <a:pPr algn="just"/>
            <a:r>
              <a:rPr lang="cs-CZ" sz="2800" dirty="0"/>
              <a:t>Každý veřejnoprávní původce může v přechodném období vykonávat spisovou službu nadále stávajícím způsobem, musí je však využít k přípravě na přechod k výkonu spisové služby v atestovaném eSSL.</a:t>
            </a:r>
          </a:p>
        </p:txBody>
      </p:sp>
    </p:spTree>
    <p:extLst>
      <p:ext uri="{BB962C8B-B14F-4D97-AF65-F5344CB8AC3E}">
        <p14:creationId xmlns:p14="http://schemas.microsoft.com/office/powerpoint/2010/main" val="720404407"/>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989" y="815428"/>
            <a:ext cx="8490773" cy="888220"/>
          </a:xfrm>
        </p:spPr>
        <p:txBody>
          <a:bodyPr>
            <a:normAutofit/>
          </a:bodyPr>
          <a:lstStyle/>
          <a:p>
            <a:r>
              <a:rPr lang="cs-CZ" dirty="0"/>
              <a:t>Přechodné období 3</a:t>
            </a:r>
          </a:p>
        </p:txBody>
      </p:sp>
      <p:sp>
        <p:nvSpPr>
          <p:cNvPr id="3" name="Zástupný symbol pro text 2"/>
          <p:cNvSpPr>
            <a:spLocks noGrp="1"/>
          </p:cNvSpPr>
          <p:nvPr>
            <p:ph type="body" idx="1"/>
          </p:nvPr>
        </p:nvSpPr>
        <p:spPr>
          <a:xfrm>
            <a:off x="1926243" y="1745442"/>
            <a:ext cx="8472519" cy="4525963"/>
          </a:xfrm>
        </p:spPr>
        <p:txBody>
          <a:bodyPr>
            <a:normAutofit fontScale="92500" lnSpcReduction="10000"/>
          </a:bodyPr>
          <a:lstStyle/>
          <a:p>
            <a:pPr marL="0" indent="0" algn="just">
              <a:buNone/>
            </a:pPr>
            <a:r>
              <a:rPr lang="cs-CZ" dirty="0"/>
              <a:t>Každý veřejnoprávní původce prověří, zda</a:t>
            </a:r>
          </a:p>
          <a:p>
            <a:pPr marL="0" indent="0" algn="just">
              <a:buNone/>
            </a:pPr>
            <a:r>
              <a:rPr lang="cs-CZ" dirty="0"/>
              <a:t>stávající dodavatel bude o atest pro eSSL žádat.</a:t>
            </a:r>
          </a:p>
          <a:p>
            <a:pPr marL="0" indent="0" algn="just">
              <a:buNone/>
            </a:pPr>
            <a:r>
              <a:rPr lang="cs-CZ" dirty="0"/>
              <a:t>Pokud ano, pak:</a:t>
            </a:r>
          </a:p>
          <a:p>
            <a:pPr algn="just"/>
            <a:r>
              <a:rPr lang="cs-CZ" dirty="0"/>
              <a:t>posoudí soulad stávajícího eSSL s příslušnými právními předpisy,</a:t>
            </a:r>
          </a:p>
          <a:p>
            <a:pPr algn="just"/>
            <a:r>
              <a:rPr lang="cs-CZ" dirty="0"/>
              <a:t>ve spolupráci s dodavatelem zabezpečí výkon spisové služby během přechodného období a připraví se na přechod k výkonu spisové služby v atestovaném eSSL. </a:t>
            </a:r>
          </a:p>
        </p:txBody>
      </p:sp>
    </p:spTree>
    <p:extLst>
      <p:ext uri="{BB962C8B-B14F-4D97-AF65-F5344CB8AC3E}">
        <p14:creationId xmlns:p14="http://schemas.microsoft.com/office/powerpoint/2010/main" val="769722566"/>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32267"/>
            <a:ext cx="8490773" cy="979660"/>
          </a:xfrm>
        </p:spPr>
        <p:txBody>
          <a:bodyPr>
            <a:normAutofit/>
          </a:bodyPr>
          <a:lstStyle/>
          <a:p>
            <a:r>
              <a:rPr lang="cs-CZ" dirty="0"/>
              <a:t>Přechodné období 4</a:t>
            </a:r>
          </a:p>
        </p:txBody>
      </p:sp>
      <p:sp>
        <p:nvSpPr>
          <p:cNvPr id="3" name="Zástupný symbol pro text 2"/>
          <p:cNvSpPr>
            <a:spLocks noGrp="1"/>
          </p:cNvSpPr>
          <p:nvPr>
            <p:ph type="body" idx="1"/>
          </p:nvPr>
        </p:nvSpPr>
        <p:spPr>
          <a:xfrm>
            <a:off x="1859741" y="1911927"/>
            <a:ext cx="8472519" cy="4525963"/>
          </a:xfrm>
        </p:spPr>
        <p:txBody>
          <a:bodyPr>
            <a:normAutofit fontScale="92500"/>
          </a:bodyPr>
          <a:lstStyle/>
          <a:p>
            <a:pPr algn="just"/>
            <a:r>
              <a:rPr lang="cs-CZ" dirty="0"/>
              <a:t>Posouzení stávajícího užívaného eSSL po stránce plnění všech činností podle požadavků příslušných právních předpisů (všechny operace s dokumenty a spisy od jejich vzniku, resp. příjmu až po jejich vyřazení probíhají v souladu s příslušnými právními předpisy).</a:t>
            </a:r>
          </a:p>
          <a:p>
            <a:pPr algn="just"/>
            <a:r>
              <a:rPr lang="cs-CZ" dirty="0"/>
              <a:t>Zjištění, jaké další systémy sloužící k evidenci dokumentů již jsou, nebo budou muset být napojeny na eSSL.</a:t>
            </a:r>
          </a:p>
        </p:txBody>
      </p:sp>
    </p:spTree>
    <p:extLst>
      <p:ext uri="{BB962C8B-B14F-4D97-AF65-F5344CB8AC3E}">
        <p14:creationId xmlns:p14="http://schemas.microsoft.com/office/powerpoint/2010/main" val="3163598732"/>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899017"/>
            <a:ext cx="8490773" cy="971347"/>
          </a:xfrm>
        </p:spPr>
        <p:txBody>
          <a:bodyPr>
            <a:normAutofit/>
          </a:bodyPr>
          <a:lstStyle/>
          <a:p>
            <a:r>
              <a:rPr lang="cs-CZ" dirty="0"/>
              <a:t>Přechodné období 5</a:t>
            </a:r>
          </a:p>
        </p:txBody>
      </p:sp>
      <p:sp>
        <p:nvSpPr>
          <p:cNvPr id="3" name="Zástupný symbol pro text 2"/>
          <p:cNvSpPr>
            <a:spLocks noGrp="1"/>
          </p:cNvSpPr>
          <p:nvPr>
            <p:ph type="body" idx="1"/>
          </p:nvPr>
        </p:nvSpPr>
        <p:spPr>
          <a:xfrm>
            <a:off x="1859741" y="1870364"/>
            <a:ext cx="8472519" cy="4525963"/>
          </a:xfrm>
        </p:spPr>
        <p:txBody>
          <a:bodyPr>
            <a:normAutofit fontScale="92500"/>
          </a:bodyPr>
          <a:lstStyle/>
          <a:p>
            <a:pPr algn="just"/>
            <a:r>
              <a:rPr lang="cs-CZ" dirty="0"/>
              <a:t>Současné prověření stávající smlouvy o provozování eSSL a zahájení jednání s dodavatelem s požadavkem další podpory eSSL až do doby nasazení atestovaného eSSL (zejména zajištění činnosti eSSL alespoň ve stávajícím rozsahu a pro přípravu migrace dat do atestovaného eSSL).</a:t>
            </a:r>
          </a:p>
          <a:p>
            <a:pPr algn="just"/>
            <a:r>
              <a:rPr lang="cs-CZ" dirty="0"/>
              <a:t>Příprava migrace dat ze stávajícího do atestovaného eSSL .</a:t>
            </a:r>
          </a:p>
        </p:txBody>
      </p:sp>
    </p:spTree>
    <p:extLst>
      <p:ext uri="{BB962C8B-B14F-4D97-AF65-F5344CB8AC3E}">
        <p14:creationId xmlns:p14="http://schemas.microsoft.com/office/powerpoint/2010/main" val="3275976676"/>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1" y="982143"/>
            <a:ext cx="8424731" cy="871595"/>
          </a:xfrm>
        </p:spPr>
        <p:txBody>
          <a:bodyPr>
            <a:normAutofit/>
          </a:bodyPr>
          <a:lstStyle/>
          <a:p>
            <a:r>
              <a:rPr lang="cs-CZ" dirty="0"/>
              <a:t>Přechodné období 6</a:t>
            </a:r>
          </a:p>
        </p:txBody>
      </p:sp>
      <p:sp>
        <p:nvSpPr>
          <p:cNvPr id="3" name="Zástupný symbol pro text 2"/>
          <p:cNvSpPr>
            <a:spLocks noGrp="1"/>
          </p:cNvSpPr>
          <p:nvPr>
            <p:ph type="body" idx="1"/>
          </p:nvPr>
        </p:nvSpPr>
        <p:spPr>
          <a:xfrm>
            <a:off x="1859741" y="1853738"/>
            <a:ext cx="8472519" cy="4525963"/>
          </a:xfrm>
        </p:spPr>
        <p:txBody>
          <a:bodyPr>
            <a:normAutofit fontScale="85000" lnSpcReduction="20000"/>
          </a:bodyPr>
          <a:lstStyle/>
          <a:p>
            <a:pPr algn="just"/>
            <a:r>
              <a:rPr lang="cs-CZ" sz="3300" dirty="0"/>
              <a:t>Příprava atestovaného eSSL k jeho nasazení po stránce technické (zejména požadavky HW, SW, konektivita systému, dostatečná kapacita úložiště aj.).</a:t>
            </a:r>
          </a:p>
          <a:p>
            <a:pPr algn="just"/>
            <a:r>
              <a:rPr lang="cs-CZ" sz="3300" dirty="0"/>
              <a:t>Souběžně probíhá příprava užívání atestovaného eSSL po stránce personální (zejména příprava zaměstnanců, kteří budou nový eSSL provozovat a používat).</a:t>
            </a:r>
          </a:p>
          <a:p>
            <a:pPr algn="just"/>
            <a:r>
              <a:rPr lang="cs-CZ" sz="3300" dirty="0"/>
              <a:t>Úprava interních předpisů (zejména spisového řádu) a dalších metodických pomůcek úřadu pro zabezpečení výkonu spisové služby a jejich implementace.</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527813403"/>
      </p:ext>
    </p:extLst>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2" y="973830"/>
            <a:ext cx="8472518" cy="904846"/>
          </a:xfrm>
        </p:spPr>
        <p:txBody>
          <a:bodyPr>
            <a:normAutofit/>
          </a:bodyPr>
          <a:lstStyle/>
          <a:p>
            <a:r>
              <a:rPr lang="cs-CZ" dirty="0"/>
              <a:t>Přechodné období 7</a:t>
            </a:r>
          </a:p>
        </p:txBody>
      </p:sp>
      <p:sp>
        <p:nvSpPr>
          <p:cNvPr id="3" name="Zástupný symbol pro text 2"/>
          <p:cNvSpPr>
            <a:spLocks noGrp="1"/>
          </p:cNvSpPr>
          <p:nvPr>
            <p:ph type="body" idx="1"/>
          </p:nvPr>
        </p:nvSpPr>
        <p:spPr>
          <a:xfrm>
            <a:off x="1859741" y="1878676"/>
            <a:ext cx="8472519" cy="4364182"/>
          </a:xfrm>
        </p:spPr>
        <p:txBody>
          <a:bodyPr>
            <a:normAutofit/>
          </a:bodyPr>
          <a:lstStyle/>
          <a:p>
            <a:pPr algn="just">
              <a:lnSpc>
                <a:spcPct val="90000"/>
              </a:lnSpc>
            </a:pPr>
            <a:r>
              <a:rPr lang="cs-CZ" sz="2800" dirty="0"/>
              <a:t>Významnou metodickou pomoc poskytne každému veřejnoprávnímu původci archiv, vykonávající u něho kontrolu spisové služby a výběr archiválií. Příslušný archiv však musí mít dostatek informací o průběhu a výsledku přípravy v přechodném období. Ty se však musí dozvědět co nejdříve, nikoliv až před nasazením atestovaného eSSL. </a:t>
            </a:r>
            <a:r>
              <a:rPr lang="cs-CZ" sz="2800" b="1" dirty="0"/>
              <a:t>Archiv není schopen zpracovat pro původce analýzu systému vedení spisové služby.</a:t>
            </a:r>
          </a:p>
        </p:txBody>
      </p:sp>
    </p:spTree>
    <p:extLst>
      <p:ext uri="{BB962C8B-B14F-4D97-AF65-F5344CB8AC3E}">
        <p14:creationId xmlns:p14="http://schemas.microsoft.com/office/powerpoint/2010/main" val="3701619702"/>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8073" y="1807491"/>
            <a:ext cx="9255853" cy="3243017"/>
          </a:xfrm>
        </p:spPr>
        <p:txBody>
          <a:bodyPr>
            <a:normAutofit/>
          </a:bodyPr>
          <a:lstStyle/>
          <a:p>
            <a:pPr algn="ctr"/>
            <a:r>
              <a:rPr lang="cs-CZ" sz="4400" dirty="0">
                <a:solidFill>
                  <a:srgbClr val="FF0000"/>
                </a:solidFill>
              </a:rPr>
              <a:t>Přestávka na občerstvení</a:t>
            </a:r>
          </a:p>
        </p:txBody>
      </p:sp>
    </p:spTree>
    <p:extLst>
      <p:ext uri="{BB962C8B-B14F-4D97-AF65-F5344CB8AC3E}">
        <p14:creationId xmlns:p14="http://schemas.microsoft.com/office/powerpoint/2010/main" val="3838784189"/>
      </p:ext>
    </p:extLst>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68073" y="1807491"/>
            <a:ext cx="9255853" cy="3243017"/>
          </a:xfrm>
        </p:spPr>
        <p:txBody>
          <a:bodyPr>
            <a:normAutofit/>
          </a:bodyPr>
          <a:lstStyle/>
          <a:p>
            <a:pPr algn="ctr"/>
            <a:r>
              <a:rPr lang="cs-CZ" sz="4400" dirty="0">
                <a:solidFill>
                  <a:srgbClr val="002060"/>
                </a:solidFill>
              </a:rPr>
              <a:t>Nový Národní standard pro elektronické systémy</a:t>
            </a:r>
            <a:br>
              <a:rPr lang="cs-CZ" sz="4400" dirty="0">
                <a:solidFill>
                  <a:srgbClr val="002060"/>
                </a:solidFill>
              </a:rPr>
            </a:br>
            <a:r>
              <a:rPr lang="cs-CZ" sz="4400" dirty="0">
                <a:solidFill>
                  <a:srgbClr val="002060"/>
                </a:solidFill>
              </a:rPr>
              <a:t>spisové služby</a:t>
            </a:r>
          </a:p>
        </p:txBody>
      </p:sp>
    </p:spTree>
    <p:extLst>
      <p:ext uri="{BB962C8B-B14F-4D97-AF65-F5344CB8AC3E}">
        <p14:creationId xmlns:p14="http://schemas.microsoft.com/office/powerpoint/2010/main" val="4026194548"/>
      </p:ext>
    </p:extLst>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2358" y="1156711"/>
            <a:ext cx="8490773" cy="1143002"/>
          </a:xfrm>
        </p:spPr>
        <p:txBody>
          <a:bodyPr>
            <a:normAutofit/>
          </a:bodyPr>
          <a:lstStyle/>
          <a:p>
            <a:r>
              <a:rPr lang="cs-CZ" dirty="0"/>
              <a:t>Nový národní standard</a:t>
            </a:r>
          </a:p>
        </p:txBody>
      </p:sp>
      <p:sp>
        <p:nvSpPr>
          <p:cNvPr id="3" name="Zástupný symbol pro text 2"/>
          <p:cNvSpPr>
            <a:spLocks noGrp="1"/>
          </p:cNvSpPr>
          <p:nvPr>
            <p:ph type="body" idx="1"/>
          </p:nvPr>
        </p:nvSpPr>
        <p:spPr>
          <a:xfrm>
            <a:off x="1901629" y="2568402"/>
            <a:ext cx="8472519" cy="3258820"/>
          </a:xfrm>
        </p:spPr>
        <p:txBody>
          <a:bodyPr>
            <a:normAutofit/>
          </a:bodyPr>
          <a:lstStyle/>
          <a:p>
            <a:pPr algn="just">
              <a:lnSpc>
                <a:spcPct val="80000"/>
              </a:lnSpc>
            </a:pPr>
            <a:r>
              <a:rPr lang="cs-CZ" dirty="0"/>
              <a:t>Předkládané znění Národního standardu pro elektronické systémy spisové služby není novelou, ale </a:t>
            </a:r>
            <a:r>
              <a:rPr lang="cs-CZ" b="1" dirty="0"/>
              <a:t>novým zněním </a:t>
            </a:r>
            <a:r>
              <a:rPr lang="cs-CZ" dirty="0"/>
              <a:t>standardu. Zachovává jen část původních ustanovení včetně pozměněných schémat XML, obsahuje řadu nových částí.</a:t>
            </a:r>
          </a:p>
        </p:txBody>
      </p:sp>
    </p:spTree>
    <p:extLst>
      <p:ext uri="{BB962C8B-B14F-4D97-AF65-F5344CB8AC3E}">
        <p14:creationId xmlns:p14="http://schemas.microsoft.com/office/powerpoint/2010/main" val="354707013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808655"/>
          </a:xfrm>
        </p:spPr>
        <p:txBody>
          <a:bodyPr>
            <a:normAutofit/>
          </a:bodyPr>
          <a:lstStyle/>
          <a:p>
            <a:r>
              <a:rPr lang="cs-CZ" sz="2800" dirty="0"/>
              <a:t>Zabezpečení semináře</a:t>
            </a:r>
          </a:p>
        </p:txBody>
      </p:sp>
      <p:sp>
        <p:nvSpPr>
          <p:cNvPr id="3" name="Zástupný symbol pro text 2"/>
          <p:cNvSpPr>
            <a:spLocks noGrp="1"/>
          </p:cNvSpPr>
          <p:nvPr>
            <p:ph type="body" idx="1"/>
          </p:nvPr>
        </p:nvSpPr>
        <p:spPr>
          <a:xfrm>
            <a:off x="1770235" y="1900052"/>
            <a:ext cx="8472519" cy="4525963"/>
          </a:xfrm>
        </p:spPr>
        <p:txBody>
          <a:bodyPr>
            <a:noAutofit/>
          </a:bodyPr>
          <a:lstStyle/>
          <a:p>
            <a:pPr algn="just">
              <a:lnSpc>
                <a:spcPct val="70000"/>
              </a:lnSpc>
              <a:spcAft>
                <a:spcPts val="1200"/>
              </a:spcAft>
            </a:pPr>
            <a:r>
              <a:rPr lang="cs-CZ" sz="2000" dirty="0">
                <a:solidFill>
                  <a:schemeClr val="tx1"/>
                </a:solidFill>
              </a:rPr>
              <a:t>Sekce MV pro řízení legislativy a státní správy: </a:t>
            </a:r>
          </a:p>
          <a:p>
            <a:pPr marL="0" indent="0" algn="just">
              <a:lnSpc>
                <a:spcPct val="70000"/>
              </a:lnSpc>
              <a:spcAft>
                <a:spcPts val="1200"/>
              </a:spcAft>
              <a:buNone/>
            </a:pPr>
            <a:r>
              <a:rPr lang="cs-CZ" sz="2000" dirty="0">
                <a:solidFill>
                  <a:schemeClr val="tx1"/>
                </a:solidFill>
              </a:rPr>
              <a:t>	Mgr. Petr Vokáč, vrchní ředitel</a:t>
            </a:r>
          </a:p>
          <a:p>
            <a:pPr algn="just">
              <a:lnSpc>
                <a:spcPct val="70000"/>
              </a:lnSpc>
              <a:spcAft>
                <a:spcPts val="1200"/>
              </a:spcAft>
            </a:pPr>
            <a:r>
              <a:rPr lang="cs-CZ" sz="2000" dirty="0">
                <a:solidFill>
                  <a:schemeClr val="tx1"/>
                </a:solidFill>
              </a:rPr>
              <a:t>Odbor archivní správy a spisové služby MV: </a:t>
            </a:r>
          </a:p>
          <a:p>
            <a:pPr marL="0" indent="0" algn="just">
              <a:lnSpc>
                <a:spcPct val="70000"/>
              </a:lnSpc>
              <a:spcAft>
                <a:spcPts val="1200"/>
              </a:spcAft>
              <a:buNone/>
            </a:pPr>
            <a:r>
              <a:rPr lang="cs-CZ" sz="2000" dirty="0">
                <a:solidFill>
                  <a:schemeClr val="tx1"/>
                </a:solidFill>
              </a:rPr>
              <a:t>	PhDr. Daniel Doležal, Ph.D., ředitel odboru, </a:t>
            </a:r>
          </a:p>
          <a:p>
            <a:pPr marL="0" indent="0" algn="just">
              <a:spcAft>
                <a:spcPts val="1200"/>
              </a:spcAft>
              <a:buNone/>
            </a:pPr>
            <a:r>
              <a:rPr lang="cs-CZ" sz="2000" dirty="0">
                <a:solidFill>
                  <a:schemeClr val="tx1"/>
                </a:solidFill>
              </a:rPr>
              <a:t>	Ing. Tomáš Kalinec, vedoucí oddělení řízení, metodiky a kontroly 	spisové služby, </a:t>
            </a:r>
          </a:p>
          <a:p>
            <a:pPr marL="0" indent="0" algn="just">
              <a:lnSpc>
                <a:spcPct val="70000"/>
              </a:lnSpc>
              <a:spcAft>
                <a:spcPts val="1200"/>
              </a:spcAft>
              <a:buNone/>
            </a:pPr>
            <a:r>
              <a:rPr lang="cs-CZ" sz="2000" dirty="0">
                <a:solidFill>
                  <a:schemeClr val="tx1"/>
                </a:solidFill>
              </a:rPr>
              <a:t>	PhDr. Jiří Úlovec, metodik spisové služby</a:t>
            </a:r>
          </a:p>
          <a:p>
            <a:pPr marL="0" indent="0" algn="just">
              <a:lnSpc>
                <a:spcPct val="70000"/>
              </a:lnSpc>
              <a:spcAft>
                <a:spcPts val="1200"/>
              </a:spcAft>
              <a:buNone/>
            </a:pPr>
            <a:r>
              <a:rPr lang="cs-CZ" sz="2000" dirty="0">
                <a:solidFill>
                  <a:schemeClr val="tx1"/>
                </a:solidFill>
              </a:rPr>
              <a:t>	Mgr. Květa Hrnčířová, metodik spisové služby</a:t>
            </a:r>
          </a:p>
          <a:p>
            <a:pPr algn="just">
              <a:lnSpc>
                <a:spcPct val="70000"/>
              </a:lnSpc>
              <a:spcAft>
                <a:spcPts val="1200"/>
              </a:spcAft>
            </a:pPr>
            <a:r>
              <a:rPr lang="cs-CZ" sz="2000" dirty="0">
                <a:solidFill>
                  <a:schemeClr val="tx1"/>
                </a:solidFill>
              </a:rPr>
              <a:t>Státní oblastní archivy </a:t>
            </a:r>
          </a:p>
        </p:txBody>
      </p:sp>
    </p:spTree>
    <p:extLst>
      <p:ext uri="{BB962C8B-B14F-4D97-AF65-F5344CB8AC3E}">
        <p14:creationId xmlns:p14="http://schemas.microsoft.com/office/powerpoint/2010/main" val="46702544"/>
      </p:ext>
    </p:extLst>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839585"/>
            <a:ext cx="8424731" cy="906087"/>
          </a:xfrm>
        </p:spPr>
        <p:txBody>
          <a:bodyPr>
            <a:noAutofit/>
          </a:bodyPr>
          <a:lstStyle/>
          <a:p>
            <a:r>
              <a:rPr lang="cs-CZ" dirty="0"/>
              <a:t>Důvod vydání nového standardu</a:t>
            </a:r>
          </a:p>
        </p:txBody>
      </p:sp>
      <p:sp>
        <p:nvSpPr>
          <p:cNvPr id="3" name="Zástupný symbol pro text 2"/>
          <p:cNvSpPr>
            <a:spLocks noGrp="1"/>
          </p:cNvSpPr>
          <p:nvPr>
            <p:ph type="body" idx="1"/>
          </p:nvPr>
        </p:nvSpPr>
        <p:spPr>
          <a:xfrm>
            <a:off x="1841486" y="1928556"/>
            <a:ext cx="8472519" cy="4488870"/>
          </a:xfrm>
        </p:spPr>
        <p:txBody>
          <a:bodyPr>
            <a:normAutofit/>
          </a:bodyPr>
          <a:lstStyle/>
          <a:p>
            <a:pPr marL="514350" indent="-514350" algn="just">
              <a:buFont typeface="+mj-lt"/>
              <a:buAutoNum type="arabicPeriod"/>
            </a:pPr>
            <a:r>
              <a:rPr lang="cs-CZ" dirty="0"/>
              <a:t>Narovnání vztahu mezi standardem a vyhláškou č. 259/2012 Sb., o podrobnostech výkonu spisové služby, ve znění pozdějších předpisů.</a:t>
            </a:r>
          </a:p>
          <a:p>
            <a:pPr marL="514350" indent="-514350" algn="just">
              <a:buFont typeface="+mj-lt"/>
              <a:buAutoNum type="arabicPeriod"/>
            </a:pPr>
            <a:r>
              <a:rPr lang="cs-CZ" dirty="0"/>
              <a:t>Zohlednění požadavků archivního zákona na povinné atesty elektronických systémů spisové služby.</a:t>
            </a:r>
          </a:p>
        </p:txBody>
      </p:sp>
    </p:spTree>
    <p:extLst>
      <p:ext uri="{BB962C8B-B14F-4D97-AF65-F5344CB8AC3E}">
        <p14:creationId xmlns:p14="http://schemas.microsoft.com/office/powerpoint/2010/main" val="2922194891"/>
      </p:ext>
    </p:extLst>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6795" y="973831"/>
            <a:ext cx="8490773" cy="1143002"/>
          </a:xfrm>
        </p:spPr>
        <p:txBody>
          <a:bodyPr>
            <a:normAutofit/>
          </a:bodyPr>
          <a:lstStyle/>
          <a:p>
            <a:r>
              <a:rPr lang="cs-CZ" dirty="0"/>
              <a:t>Terminologie</a:t>
            </a:r>
          </a:p>
        </p:txBody>
      </p:sp>
      <p:sp>
        <p:nvSpPr>
          <p:cNvPr id="3" name="Zástupný symbol pro text 2"/>
          <p:cNvSpPr>
            <a:spLocks noGrp="1"/>
          </p:cNvSpPr>
          <p:nvPr>
            <p:ph type="body" idx="1"/>
          </p:nvPr>
        </p:nvSpPr>
        <p:spPr>
          <a:xfrm>
            <a:off x="1716795" y="2285770"/>
            <a:ext cx="8490773" cy="3898900"/>
          </a:xfrm>
        </p:spPr>
        <p:txBody>
          <a:bodyPr>
            <a:normAutofit fontScale="92500" lnSpcReduction="10000"/>
          </a:bodyPr>
          <a:lstStyle/>
          <a:p>
            <a:pPr marL="514350" indent="-514350" algn="just">
              <a:buFont typeface="+mj-lt"/>
              <a:buAutoNum type="arabicPeriod"/>
            </a:pPr>
            <a:r>
              <a:rPr lang="cs-CZ" dirty="0"/>
              <a:t>Definována komponenta (pouze pro </a:t>
            </a:r>
            <a:r>
              <a:rPr lang="cs-CZ" b="1" dirty="0"/>
              <a:t>digitální</a:t>
            </a:r>
            <a:r>
              <a:rPr lang="cs-CZ" dirty="0"/>
              <a:t> dokumenty).</a:t>
            </a:r>
          </a:p>
          <a:p>
            <a:pPr marL="514350" indent="-514350" algn="just">
              <a:buFont typeface="+mj-lt"/>
              <a:buAutoNum type="arabicPeriod"/>
            </a:pPr>
            <a:r>
              <a:rPr lang="cs-CZ" dirty="0"/>
              <a:t>Nově definovány kontejnerové datové formáty a jejich zpracování.</a:t>
            </a:r>
          </a:p>
          <a:p>
            <a:pPr marL="514350" indent="-514350" algn="just">
              <a:buFont typeface="+mj-lt"/>
              <a:buAutoNum type="arabicPeriod"/>
            </a:pPr>
            <a:r>
              <a:rPr lang="cs-CZ" dirty="0"/>
              <a:t>Zavedena šablona typového spisu.</a:t>
            </a:r>
          </a:p>
          <a:p>
            <a:pPr marL="514350" indent="-514350" algn="just">
              <a:buFont typeface="+mj-lt"/>
              <a:buAutoNum type="arabicPeriod"/>
            </a:pPr>
            <a:r>
              <a:rPr lang="cs-CZ" dirty="0"/>
              <a:t>Uživatelská role zpracovatele, zahrnující všechny role, které mohou s entitou pracovat včetně podepisující osoby.</a:t>
            </a:r>
          </a:p>
        </p:txBody>
      </p:sp>
    </p:spTree>
    <p:extLst>
      <p:ext uri="{BB962C8B-B14F-4D97-AF65-F5344CB8AC3E}">
        <p14:creationId xmlns:p14="http://schemas.microsoft.com/office/powerpoint/2010/main" val="1820302830"/>
      </p:ext>
    </p:extLst>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9740" y="973830"/>
            <a:ext cx="8472519" cy="1143002"/>
          </a:xfrm>
        </p:spPr>
        <p:txBody>
          <a:bodyPr>
            <a:normAutofit/>
          </a:bodyPr>
          <a:lstStyle/>
          <a:p>
            <a:r>
              <a:rPr lang="cs-CZ" dirty="0"/>
              <a:t>Zásadní změny ve standardu 1</a:t>
            </a:r>
          </a:p>
        </p:txBody>
      </p:sp>
      <p:sp>
        <p:nvSpPr>
          <p:cNvPr id="3" name="Zástupný symbol pro text 2"/>
          <p:cNvSpPr>
            <a:spLocks noGrp="1"/>
          </p:cNvSpPr>
          <p:nvPr>
            <p:ph type="body" idx="1"/>
          </p:nvPr>
        </p:nvSpPr>
        <p:spPr>
          <a:xfrm>
            <a:off x="1859741" y="2269376"/>
            <a:ext cx="8472519" cy="3374966"/>
          </a:xfrm>
        </p:spPr>
        <p:txBody>
          <a:bodyPr/>
          <a:lstStyle/>
          <a:p>
            <a:pPr marL="514350" indent="-514350" algn="just">
              <a:buFont typeface="+mj-lt"/>
              <a:buAutoNum type="arabicPeriod"/>
            </a:pPr>
            <a:r>
              <a:rPr lang="cs-CZ" dirty="0"/>
              <a:t>Povinné vyřizování dokumentu ve spisu.</a:t>
            </a:r>
          </a:p>
          <a:p>
            <a:pPr marL="514350" indent="-514350" algn="just">
              <a:buFont typeface="+mj-lt"/>
              <a:buAutoNum type="arabicPeriod"/>
            </a:pPr>
            <a:r>
              <a:rPr lang="cs-CZ" dirty="0"/>
              <a:t>Převod datových formátů na výstupní datové formáty co nejdříve, nejlépe již při příjmu.</a:t>
            </a:r>
          </a:p>
          <a:p>
            <a:pPr marL="514350" indent="-514350" algn="just">
              <a:buFont typeface="+mj-lt"/>
              <a:buAutoNum type="arabicPeriod"/>
            </a:pPr>
            <a:r>
              <a:rPr lang="cs-CZ" dirty="0"/>
              <a:t>Možnost hierarchického uspořádání součástí typovém spisu. </a:t>
            </a:r>
          </a:p>
        </p:txBody>
      </p:sp>
    </p:spTree>
    <p:extLst>
      <p:ext uri="{BB962C8B-B14F-4D97-AF65-F5344CB8AC3E}">
        <p14:creationId xmlns:p14="http://schemas.microsoft.com/office/powerpoint/2010/main" val="771682309"/>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882391"/>
            <a:ext cx="8490773" cy="1143002"/>
          </a:xfrm>
        </p:spPr>
        <p:txBody>
          <a:bodyPr>
            <a:normAutofit/>
          </a:bodyPr>
          <a:lstStyle/>
          <a:p>
            <a:r>
              <a:rPr lang="cs-CZ" dirty="0"/>
              <a:t>Zásadní změny ve standardu 2</a:t>
            </a:r>
          </a:p>
        </p:txBody>
      </p:sp>
      <p:sp>
        <p:nvSpPr>
          <p:cNvPr id="3" name="Zástupný symbol pro text 2"/>
          <p:cNvSpPr>
            <a:spLocks noGrp="1"/>
          </p:cNvSpPr>
          <p:nvPr>
            <p:ph type="body" idx="1"/>
          </p:nvPr>
        </p:nvSpPr>
        <p:spPr>
          <a:xfrm>
            <a:off x="1850613" y="2025393"/>
            <a:ext cx="8472519" cy="4508411"/>
          </a:xfrm>
        </p:spPr>
        <p:txBody>
          <a:bodyPr>
            <a:noAutofit/>
          </a:bodyPr>
          <a:lstStyle/>
          <a:p>
            <a:pPr marL="514350" indent="-514350" algn="just">
              <a:buFont typeface="+mj-lt"/>
              <a:buAutoNum type="arabicPeriod"/>
            </a:pPr>
            <a:r>
              <a:rPr lang="cs-CZ" sz="2400" dirty="0"/>
              <a:t>ESSL musí zajistit převod datových formátů DOC, DOCX, XLS, XLSX, PPT, PPTX, ODT, ODS, ODP, RTF, TXT, PDF, HTM, HTML, BMP do výstupního datového formátu postupem podle §69a zákona č. 499/2004 Sb. ihned po ověření zajišťovacích prvků.</a:t>
            </a:r>
          </a:p>
          <a:p>
            <a:pPr marL="514350" indent="-514350" algn="just">
              <a:buFont typeface="+mj-lt"/>
              <a:buAutoNum type="arabicPeriod"/>
            </a:pPr>
            <a:r>
              <a:rPr lang="cs-CZ" sz="2400" dirty="0"/>
              <a:t>Tvorba čísla jednacího: eSSL má vždy údaje, z nichž lze vytvořit číslo jednací dokumentu oběma dřívějšími způsoby (spojování nebo sběrný arch). Dokument obdrží pořadové číslo průběžné řady v rámci stanoveného časového období (roku) i pořadové číslo dokumentu ve spisu.</a:t>
            </a:r>
          </a:p>
        </p:txBody>
      </p:sp>
    </p:spTree>
    <p:extLst>
      <p:ext uri="{BB962C8B-B14F-4D97-AF65-F5344CB8AC3E}">
        <p14:creationId xmlns:p14="http://schemas.microsoft.com/office/powerpoint/2010/main" val="2762654118"/>
      </p:ext>
    </p:extLst>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1032020"/>
            <a:ext cx="8490773" cy="1143002"/>
          </a:xfrm>
        </p:spPr>
        <p:txBody>
          <a:bodyPr>
            <a:normAutofit/>
          </a:bodyPr>
          <a:lstStyle/>
          <a:p>
            <a:r>
              <a:rPr lang="cs-CZ" dirty="0"/>
              <a:t>Zásadní změny ve standardu 3</a:t>
            </a:r>
          </a:p>
        </p:txBody>
      </p:sp>
      <p:sp>
        <p:nvSpPr>
          <p:cNvPr id="3" name="Zástupný symbol pro text 2"/>
          <p:cNvSpPr>
            <a:spLocks noGrp="1"/>
          </p:cNvSpPr>
          <p:nvPr>
            <p:ph type="body" idx="1"/>
          </p:nvPr>
        </p:nvSpPr>
        <p:spPr>
          <a:xfrm>
            <a:off x="1759989" y="2319020"/>
            <a:ext cx="8472519" cy="3898899"/>
          </a:xfrm>
        </p:spPr>
        <p:txBody>
          <a:bodyPr>
            <a:noAutofit/>
          </a:bodyPr>
          <a:lstStyle/>
          <a:p>
            <a:pPr marL="0" lvl="0" indent="0" algn="just">
              <a:buNone/>
            </a:pPr>
            <a:r>
              <a:rPr lang="cs-CZ" dirty="0"/>
              <a:t>Vedení spisu</a:t>
            </a:r>
          </a:p>
          <a:p>
            <a:pPr marL="0" lvl="0" indent="0" algn="just">
              <a:buNone/>
            </a:pPr>
            <a:r>
              <a:rPr lang="cs-CZ" dirty="0"/>
              <a:t>ESSL musí zajistit vždy:</a:t>
            </a:r>
          </a:p>
          <a:p>
            <a:pPr lvl="0" algn="just"/>
            <a:r>
              <a:rPr lang="cs-CZ" dirty="0"/>
              <a:t>označení jako vyřízené jednotlivé dokumenty ve spisu,</a:t>
            </a:r>
          </a:p>
          <a:p>
            <a:pPr lvl="0" algn="just"/>
            <a:r>
              <a:rPr lang="cs-CZ" dirty="0"/>
              <a:t>otevření již uzavřeného spisu,</a:t>
            </a:r>
          </a:p>
          <a:p>
            <a:pPr lvl="0" algn="just"/>
            <a:r>
              <a:rPr lang="cs-CZ" dirty="0"/>
              <a:t>povinné přetřídění neuzavřených spisů z věcné skupiny, která se uzavírá, do jiné otevřené věcné skupiny.</a:t>
            </a:r>
          </a:p>
        </p:txBody>
      </p:sp>
    </p:spTree>
    <p:extLst>
      <p:ext uri="{BB962C8B-B14F-4D97-AF65-F5344CB8AC3E}">
        <p14:creationId xmlns:p14="http://schemas.microsoft.com/office/powerpoint/2010/main" val="1344490803"/>
      </p:ext>
    </p:extLst>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4984" y="973830"/>
            <a:ext cx="8490773" cy="1143002"/>
          </a:xfrm>
        </p:spPr>
        <p:txBody>
          <a:bodyPr>
            <a:normAutofit/>
          </a:bodyPr>
          <a:lstStyle/>
          <a:p>
            <a:r>
              <a:rPr lang="cs-CZ" dirty="0"/>
              <a:t>Zásadní změny ve standardu 4</a:t>
            </a:r>
          </a:p>
        </p:txBody>
      </p:sp>
      <p:sp>
        <p:nvSpPr>
          <p:cNvPr id="3" name="Zástupný symbol pro text 2"/>
          <p:cNvSpPr>
            <a:spLocks noGrp="1"/>
          </p:cNvSpPr>
          <p:nvPr>
            <p:ph type="body" idx="1"/>
          </p:nvPr>
        </p:nvSpPr>
        <p:spPr>
          <a:xfrm>
            <a:off x="1845070" y="1928323"/>
            <a:ext cx="8472519" cy="4281284"/>
          </a:xfrm>
        </p:spPr>
        <p:txBody>
          <a:bodyPr/>
          <a:lstStyle/>
          <a:p>
            <a:pPr marL="0" indent="0" algn="just">
              <a:buNone/>
            </a:pPr>
            <a:r>
              <a:rPr lang="cs-CZ" dirty="0"/>
              <a:t>Typový spis</a:t>
            </a:r>
          </a:p>
          <a:p>
            <a:pPr marL="514350" indent="-514350" algn="just">
              <a:buFont typeface="+mj-lt"/>
              <a:buAutoNum type="arabicPeriod"/>
            </a:pPr>
            <a:r>
              <a:rPr lang="cs-CZ" dirty="0"/>
              <a:t>Zakládány vždy podle tzv. šablony typového spisu (struktura součástí) v příslušné věcné skupině spisového a skartačního plánu, obsahující typové spisy.</a:t>
            </a:r>
          </a:p>
          <a:p>
            <a:pPr marL="514350" indent="-514350" algn="just">
              <a:buFont typeface="+mj-lt"/>
              <a:buAutoNum type="arabicPeriod"/>
            </a:pPr>
            <a:r>
              <a:rPr lang="cs-CZ" dirty="0"/>
              <a:t>Hierarchické uspořádání součástí typového spisu (skartační režim nese vždy nejnižší součást).</a:t>
            </a:r>
          </a:p>
        </p:txBody>
      </p:sp>
    </p:spTree>
    <p:extLst>
      <p:ext uri="{BB962C8B-B14F-4D97-AF65-F5344CB8AC3E}">
        <p14:creationId xmlns:p14="http://schemas.microsoft.com/office/powerpoint/2010/main" val="3259360396"/>
      </p:ext>
    </p:extLst>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6672" y="923954"/>
            <a:ext cx="8490773" cy="1143002"/>
          </a:xfrm>
        </p:spPr>
        <p:txBody>
          <a:bodyPr>
            <a:normAutofit/>
          </a:bodyPr>
          <a:lstStyle/>
          <a:p>
            <a:r>
              <a:rPr lang="cs-CZ" dirty="0"/>
              <a:t>Zásadní změny ve standardu 5</a:t>
            </a:r>
          </a:p>
        </p:txBody>
      </p:sp>
      <p:sp>
        <p:nvSpPr>
          <p:cNvPr id="3" name="Zástupný symbol pro text 2"/>
          <p:cNvSpPr>
            <a:spLocks noGrp="1"/>
          </p:cNvSpPr>
          <p:nvPr>
            <p:ph type="body" idx="1"/>
          </p:nvPr>
        </p:nvSpPr>
        <p:spPr>
          <a:xfrm>
            <a:off x="1859741" y="2186248"/>
            <a:ext cx="8472519" cy="3857105"/>
          </a:xfrm>
        </p:spPr>
        <p:txBody>
          <a:bodyPr>
            <a:normAutofit fontScale="92500" lnSpcReduction="20000"/>
          </a:bodyPr>
          <a:lstStyle/>
          <a:p>
            <a:pPr marL="0" indent="0" algn="just">
              <a:buNone/>
            </a:pPr>
            <a:r>
              <a:rPr lang="cs-CZ" dirty="0"/>
              <a:t>Samostatné evidence dokumentů:</a:t>
            </a:r>
          </a:p>
          <a:p>
            <a:pPr algn="just"/>
            <a:r>
              <a:rPr lang="cs-CZ" dirty="0"/>
              <a:t>požadavky zpřehledněny a vyčleněny do samostatné kapitoly, </a:t>
            </a:r>
          </a:p>
          <a:p>
            <a:pPr algn="just"/>
            <a:r>
              <a:rPr lang="cs-CZ" dirty="0"/>
              <a:t>propojení s eSSL pomocí rozhraní, nebo</a:t>
            </a:r>
          </a:p>
          <a:p>
            <a:pPr algn="just"/>
            <a:r>
              <a:rPr lang="cs-CZ" dirty="0"/>
              <a:t>splnění vybraných ustanovení standardu.</a:t>
            </a:r>
          </a:p>
          <a:p>
            <a:pPr marL="0" indent="0" algn="just">
              <a:buNone/>
            </a:pPr>
            <a:r>
              <a:rPr lang="cs-CZ" dirty="0"/>
              <a:t>Tvorba spisového a skartačního plánu.</a:t>
            </a:r>
          </a:p>
          <a:p>
            <a:pPr marL="0" indent="0" algn="just">
              <a:buNone/>
            </a:pPr>
            <a:r>
              <a:rPr lang="cs-CZ" dirty="0"/>
              <a:t>Základní jednotkou je věcná skupina, nikoliv typ dokumentu.</a:t>
            </a:r>
          </a:p>
        </p:txBody>
      </p:sp>
    </p:spTree>
    <p:extLst>
      <p:ext uri="{BB962C8B-B14F-4D97-AF65-F5344CB8AC3E}">
        <p14:creationId xmlns:p14="http://schemas.microsoft.com/office/powerpoint/2010/main" val="1634067493"/>
      </p:ext>
    </p:extLst>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973830"/>
            <a:ext cx="8490773" cy="1143002"/>
          </a:xfrm>
        </p:spPr>
        <p:txBody>
          <a:bodyPr>
            <a:normAutofit/>
          </a:bodyPr>
          <a:lstStyle/>
          <a:p>
            <a:r>
              <a:rPr lang="cs-CZ" dirty="0"/>
              <a:t>Zásadní změny ve standardu 6</a:t>
            </a:r>
          </a:p>
        </p:txBody>
      </p:sp>
      <p:sp>
        <p:nvSpPr>
          <p:cNvPr id="3" name="Zástupný symbol pro text 2"/>
          <p:cNvSpPr>
            <a:spLocks noGrp="1"/>
          </p:cNvSpPr>
          <p:nvPr>
            <p:ph type="body" idx="1"/>
          </p:nvPr>
        </p:nvSpPr>
        <p:spPr>
          <a:xfrm>
            <a:off x="1841488" y="2194559"/>
            <a:ext cx="8573900" cy="4289367"/>
          </a:xfrm>
        </p:spPr>
        <p:txBody>
          <a:bodyPr>
            <a:normAutofit fontScale="92500" lnSpcReduction="10000"/>
          </a:bodyPr>
          <a:lstStyle/>
          <a:p>
            <a:pPr marL="0" indent="0" algn="just">
              <a:buNone/>
            </a:pPr>
            <a:r>
              <a:rPr lang="cs-CZ" dirty="0"/>
              <a:t>Úprava postupů při ukládání a vyřazování dokumentů a spisů v souvislosti se zrušením skartačního znaku „V“</a:t>
            </a:r>
          </a:p>
          <a:p>
            <a:pPr marL="514350" indent="-514350" algn="just">
              <a:buFont typeface="+mj-lt"/>
              <a:buAutoNum type="arabicPeriod"/>
            </a:pPr>
            <a:r>
              <a:rPr lang="cs-CZ" dirty="0"/>
              <a:t>Akceptace metadat již uzavřených a uložených spisů a vyřízených dokumentů se skartačním znakem „V“, aby je nebylo nutné upravovat</a:t>
            </a:r>
          </a:p>
          <a:p>
            <a:pPr marL="514350" indent="-514350" algn="just">
              <a:buFont typeface="+mj-lt"/>
              <a:buAutoNum type="arabicPeriod"/>
            </a:pPr>
            <a:r>
              <a:rPr lang="cs-CZ" dirty="0"/>
              <a:t>Možnost ponechání vyřízených dokumentů mimo spisy.</a:t>
            </a:r>
          </a:p>
        </p:txBody>
      </p:sp>
    </p:spTree>
    <p:extLst>
      <p:ext uri="{BB962C8B-B14F-4D97-AF65-F5344CB8AC3E}">
        <p14:creationId xmlns:p14="http://schemas.microsoft.com/office/powerpoint/2010/main" val="560218555"/>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7" y="1040333"/>
            <a:ext cx="8490773" cy="1137602"/>
          </a:xfrm>
        </p:spPr>
        <p:txBody>
          <a:bodyPr>
            <a:normAutofit/>
          </a:bodyPr>
          <a:lstStyle/>
          <a:p>
            <a:r>
              <a:rPr lang="cs-CZ" dirty="0"/>
              <a:t>Zásadní změny ve standardu 7</a:t>
            </a:r>
          </a:p>
        </p:txBody>
      </p:sp>
      <p:sp>
        <p:nvSpPr>
          <p:cNvPr id="3" name="Zástupný symbol pro text 2"/>
          <p:cNvSpPr>
            <a:spLocks noGrp="1"/>
          </p:cNvSpPr>
          <p:nvPr>
            <p:ph type="body" idx="1"/>
          </p:nvPr>
        </p:nvSpPr>
        <p:spPr>
          <a:xfrm>
            <a:off x="1859741" y="2177936"/>
            <a:ext cx="8472519" cy="4073236"/>
          </a:xfrm>
        </p:spPr>
        <p:txBody>
          <a:bodyPr/>
          <a:lstStyle/>
          <a:p>
            <a:pPr algn="just">
              <a:lnSpc>
                <a:spcPct val="80000"/>
              </a:lnSpc>
            </a:pPr>
            <a:r>
              <a:rPr lang="cs-CZ" dirty="0"/>
              <a:t>Zásadně přepracována a doplněna kapitola přenosu, exportu a importu.</a:t>
            </a:r>
          </a:p>
          <a:p>
            <a:pPr algn="just">
              <a:lnSpc>
                <a:spcPct val="80000"/>
              </a:lnSpc>
            </a:pPr>
            <a:r>
              <a:rPr lang="cs-CZ" dirty="0"/>
              <a:t>Nové schéma XML zahrnuje daleko komplexnější metadata.</a:t>
            </a:r>
          </a:p>
          <a:p>
            <a:pPr algn="just">
              <a:lnSpc>
                <a:spcPct val="80000"/>
              </a:lnSpc>
            </a:pPr>
            <a:r>
              <a:rPr lang="cs-CZ" dirty="0"/>
              <a:t>Standard vyžaduje exportovat vždy současně všechny nadřazené, podřazené a pevným křížovým odkazem připojené entity.</a:t>
            </a:r>
          </a:p>
        </p:txBody>
      </p:sp>
    </p:spTree>
    <p:extLst>
      <p:ext uri="{BB962C8B-B14F-4D97-AF65-F5344CB8AC3E}">
        <p14:creationId xmlns:p14="http://schemas.microsoft.com/office/powerpoint/2010/main" val="1211205928"/>
      </p:ext>
    </p:extLst>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4012" y="1108314"/>
            <a:ext cx="8490773" cy="883324"/>
          </a:xfrm>
        </p:spPr>
        <p:txBody>
          <a:bodyPr>
            <a:normAutofit/>
          </a:bodyPr>
          <a:lstStyle/>
          <a:p>
            <a:r>
              <a:rPr lang="cs-CZ" dirty="0"/>
              <a:t>Jmenný rejstřík</a:t>
            </a:r>
          </a:p>
        </p:txBody>
      </p:sp>
      <p:sp>
        <p:nvSpPr>
          <p:cNvPr id="3" name="Zástupný symbol pro text 2"/>
          <p:cNvSpPr>
            <a:spLocks noGrp="1"/>
          </p:cNvSpPr>
          <p:nvPr>
            <p:ph type="body" idx="1"/>
          </p:nvPr>
        </p:nvSpPr>
        <p:spPr>
          <a:xfrm>
            <a:off x="1653436" y="2088478"/>
            <a:ext cx="9106422" cy="4209155"/>
          </a:xfrm>
        </p:spPr>
        <p:txBody>
          <a:bodyPr>
            <a:normAutofit fontScale="92500" lnSpcReduction="20000"/>
          </a:bodyPr>
          <a:lstStyle/>
          <a:p>
            <a:pPr marL="514350" indent="-514350" algn="just">
              <a:buFont typeface="+mj-lt"/>
              <a:buAutoNum type="arabicPeriod"/>
            </a:pPr>
            <a:r>
              <a:rPr lang="cs-CZ" dirty="0"/>
              <a:t>Povinná vazba záznamu ve jmenném rejstříku na doručený nebo odesílaný dokument.</a:t>
            </a:r>
          </a:p>
          <a:p>
            <a:pPr marL="514350" indent="-514350" algn="just">
              <a:buFont typeface="+mj-lt"/>
              <a:buAutoNum type="arabicPeriod"/>
            </a:pPr>
            <a:r>
              <a:rPr lang="cs-CZ" dirty="0"/>
              <a:t>Ztotožnění osoby v záznamu ve jmenném rejstříku v autoritativních zdrojích dat (základní registry a ISDS).</a:t>
            </a:r>
          </a:p>
          <a:p>
            <a:pPr marL="514350" indent="-514350" algn="just">
              <a:buFont typeface="+mj-lt"/>
              <a:buAutoNum type="arabicPeriod"/>
            </a:pPr>
            <a:r>
              <a:rPr lang="cs-CZ" dirty="0"/>
              <a:t>Povinný příjem notifikace z informačního systému základních registrů i automatickou kontrolu oproti základním registrům při odesílání a příjmu dokumentu.</a:t>
            </a:r>
          </a:p>
          <a:p>
            <a:pPr marL="514350" indent="-514350" algn="just">
              <a:buFont typeface="+mj-lt"/>
              <a:buAutoNum type="arabicPeriod"/>
            </a:pPr>
            <a:r>
              <a:rPr lang="cs-CZ" dirty="0"/>
              <a:t>„Čištění“ záznamů ve jmenném rejstříku.</a:t>
            </a:r>
          </a:p>
        </p:txBody>
      </p:sp>
    </p:spTree>
    <p:extLst>
      <p:ext uri="{BB962C8B-B14F-4D97-AF65-F5344CB8AC3E}">
        <p14:creationId xmlns:p14="http://schemas.microsoft.com/office/powerpoint/2010/main" val="201274455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1143002"/>
          </a:xfrm>
        </p:spPr>
        <p:txBody>
          <a:bodyPr/>
          <a:lstStyle/>
          <a:p>
            <a:r>
              <a:rPr lang="cs-CZ" dirty="0"/>
              <a:t>Cíl semináře</a:t>
            </a:r>
          </a:p>
        </p:txBody>
      </p:sp>
      <p:sp>
        <p:nvSpPr>
          <p:cNvPr id="3" name="Zástupný symbol pro text 2"/>
          <p:cNvSpPr>
            <a:spLocks noGrp="1"/>
          </p:cNvSpPr>
          <p:nvPr>
            <p:ph type="body" idx="1"/>
          </p:nvPr>
        </p:nvSpPr>
        <p:spPr>
          <a:xfrm>
            <a:off x="1770235" y="2234399"/>
            <a:ext cx="8472519" cy="4525963"/>
          </a:xfrm>
        </p:spPr>
        <p:txBody>
          <a:bodyPr>
            <a:normAutofit lnSpcReduction="10000"/>
          </a:bodyPr>
          <a:lstStyle/>
          <a:p>
            <a:pPr algn="just">
              <a:spcAft>
                <a:spcPts val="1200"/>
              </a:spcAft>
            </a:pPr>
            <a:r>
              <a:rPr lang="cs-CZ" sz="2800" dirty="0">
                <a:solidFill>
                  <a:schemeClr val="tx1"/>
                </a:solidFill>
              </a:rPr>
              <a:t>Seznámení s podstatnými změnami v oblasti spisové služby pro rok 2023 a období následující.</a:t>
            </a:r>
          </a:p>
          <a:p>
            <a:pPr algn="just">
              <a:lnSpc>
                <a:spcPct val="70000"/>
              </a:lnSpc>
              <a:spcAft>
                <a:spcPts val="1200"/>
              </a:spcAft>
            </a:pPr>
            <a:r>
              <a:rPr lang="cs-CZ" sz="2800" dirty="0">
                <a:solidFill>
                  <a:schemeClr val="tx1"/>
                </a:solidFill>
              </a:rPr>
              <a:t>Zvýšení povědomí o důvodech legislativních změn.</a:t>
            </a:r>
          </a:p>
          <a:p>
            <a:pPr algn="just">
              <a:spcAft>
                <a:spcPts val="1200"/>
              </a:spcAft>
            </a:pPr>
            <a:r>
              <a:rPr lang="cs-CZ" sz="2800" dirty="0">
                <a:solidFill>
                  <a:schemeClr val="tx1"/>
                </a:solidFill>
              </a:rPr>
              <a:t>Zajištění informovanosti o přípravě atestů </a:t>
            </a:r>
            <a:r>
              <a:rPr lang="cs-CZ" sz="2800" dirty="0" err="1">
                <a:solidFill>
                  <a:schemeClr val="tx1"/>
                </a:solidFill>
              </a:rPr>
              <a:t>eSSL</a:t>
            </a:r>
            <a:r>
              <a:rPr lang="cs-CZ" sz="2800" dirty="0">
                <a:solidFill>
                  <a:schemeClr val="tx1"/>
                </a:solidFill>
              </a:rPr>
              <a:t> a jejich realizaci v praktické rovině.</a:t>
            </a:r>
          </a:p>
          <a:p>
            <a:pPr algn="just">
              <a:spcAft>
                <a:spcPts val="1200"/>
              </a:spcAft>
            </a:pPr>
            <a:r>
              <a:rPr lang="cs-CZ" sz="2800" dirty="0">
                <a:solidFill>
                  <a:schemeClr val="tx1"/>
                </a:solidFill>
              </a:rPr>
              <a:t>Obeznámení s informačními zdroji a materiály, ze kterých je možné čerpat poznatky z oblasti spisové služby.</a:t>
            </a:r>
          </a:p>
          <a:p>
            <a:pPr algn="just">
              <a:lnSpc>
                <a:spcPct val="70000"/>
              </a:lnSpc>
              <a:spcAft>
                <a:spcPts val="1200"/>
              </a:spcAft>
            </a:pPr>
            <a:endParaRPr lang="cs-CZ" sz="2500" dirty="0">
              <a:solidFill>
                <a:srgbClr val="002060"/>
              </a:solidFill>
            </a:endParaRPr>
          </a:p>
        </p:txBody>
      </p:sp>
    </p:spTree>
    <p:extLst>
      <p:ext uri="{BB962C8B-B14F-4D97-AF65-F5344CB8AC3E}">
        <p14:creationId xmlns:p14="http://schemas.microsoft.com/office/powerpoint/2010/main" val="102638839"/>
      </p:ext>
    </p:extLst>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72484" y="2212507"/>
            <a:ext cx="8990073" cy="3243017"/>
          </a:xfrm>
        </p:spPr>
        <p:txBody>
          <a:bodyPr>
            <a:normAutofit/>
          </a:bodyPr>
          <a:lstStyle/>
          <a:p>
            <a:r>
              <a:rPr lang="cs-CZ" sz="4400" dirty="0">
                <a:solidFill>
                  <a:srgbClr val="002060"/>
                </a:solidFill>
              </a:rPr>
              <a:t>Metodiky k atestacím </a:t>
            </a:r>
            <a:r>
              <a:rPr lang="cs-CZ" sz="4400" dirty="0" err="1">
                <a:solidFill>
                  <a:srgbClr val="002060"/>
                </a:solidFill>
              </a:rPr>
              <a:t>eSSL</a:t>
            </a:r>
            <a:br>
              <a:rPr lang="cs-CZ" b="1" dirty="0"/>
            </a:br>
            <a:br>
              <a:rPr lang="cs-CZ" sz="2800" b="1" i="1" dirty="0"/>
            </a:br>
            <a:br>
              <a:rPr lang="cs-CZ" b="1" dirty="0"/>
            </a:br>
            <a:endParaRPr lang="cs-CZ" sz="2400" dirty="0">
              <a:solidFill>
                <a:srgbClr val="002060"/>
              </a:solidFill>
            </a:endParaRPr>
          </a:p>
        </p:txBody>
      </p:sp>
    </p:spTree>
    <p:extLst>
      <p:ext uri="{BB962C8B-B14F-4D97-AF65-F5344CB8AC3E}">
        <p14:creationId xmlns:p14="http://schemas.microsoft.com/office/powerpoint/2010/main" val="4006582061"/>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735138"/>
            <a:ext cx="5829314" cy="1143002"/>
          </a:xfrm>
        </p:spPr>
        <p:txBody>
          <a:bodyPr/>
          <a:lstStyle/>
          <a:p>
            <a:r>
              <a:rPr lang="cs-CZ" dirty="0"/>
              <a:t>Metodika atestace </a:t>
            </a:r>
            <a:r>
              <a:rPr lang="cs-CZ" dirty="0" err="1"/>
              <a:t>eSSL</a:t>
            </a:r>
            <a:endParaRPr lang="cs-CZ" dirty="0"/>
          </a:p>
        </p:txBody>
      </p:sp>
      <p:sp>
        <p:nvSpPr>
          <p:cNvPr id="3" name="Zástupný symbol pro text 2"/>
          <p:cNvSpPr>
            <a:spLocks noGrp="1"/>
          </p:cNvSpPr>
          <p:nvPr>
            <p:ph type="body" idx="1"/>
          </p:nvPr>
        </p:nvSpPr>
        <p:spPr>
          <a:xfrm>
            <a:off x="1770235" y="1622488"/>
            <a:ext cx="8472519" cy="4525963"/>
          </a:xfrm>
        </p:spPr>
        <p:txBody>
          <a:bodyPr>
            <a:noAutofit/>
          </a:bodyPr>
          <a:lstStyle/>
          <a:p>
            <a:pPr marL="514350" indent="-514350" algn="just">
              <a:buFont typeface="+mj-lt"/>
              <a:buAutoNum type="arabicPeriod"/>
            </a:pPr>
            <a:r>
              <a:rPr lang="cs-CZ" sz="2400" dirty="0"/>
              <a:t>Nejčastěji kladené dotazy a odpovědi</a:t>
            </a:r>
          </a:p>
          <a:p>
            <a:pPr marL="514350" indent="-514350" algn="just">
              <a:buFont typeface="+mj-lt"/>
              <a:buAutoNum type="arabicPeriod"/>
            </a:pPr>
            <a:r>
              <a:rPr lang="cs-CZ" sz="2400" dirty="0"/>
              <a:t>Metodika k novele vyhlášky č. 259/2012 Sb. – zásadní změny v povinnostech veřejnoprávních původců</a:t>
            </a:r>
          </a:p>
          <a:p>
            <a:pPr marL="514350" indent="-514350" algn="just">
              <a:buFont typeface="+mj-lt"/>
              <a:buAutoNum type="arabicPeriod"/>
            </a:pPr>
            <a:r>
              <a:rPr lang="cs-CZ" sz="2400" dirty="0"/>
              <a:t>Metodika k novému NSESSS – zásadní změny</a:t>
            </a:r>
          </a:p>
          <a:p>
            <a:pPr marL="514350" indent="-514350" algn="just">
              <a:buFont typeface="+mj-lt"/>
              <a:buAutoNum type="arabicPeriod"/>
            </a:pPr>
            <a:r>
              <a:rPr lang="cs-CZ" sz="2400" dirty="0"/>
              <a:t>Metodika práce se jmenným rejstříkem</a:t>
            </a:r>
          </a:p>
          <a:p>
            <a:pPr marL="514350" indent="-514350" algn="just">
              <a:buFont typeface="+mj-lt"/>
              <a:buAutoNum type="arabicPeriod"/>
            </a:pPr>
            <a:r>
              <a:rPr lang="cs-CZ" sz="2400" dirty="0"/>
              <a:t>Metodika práce s typovým spisem</a:t>
            </a:r>
          </a:p>
          <a:p>
            <a:pPr marL="514350" indent="-514350" algn="just">
              <a:buFont typeface="+mj-lt"/>
              <a:buAutoNum type="arabicPeriod"/>
            </a:pPr>
            <a:r>
              <a:rPr lang="cs-CZ" sz="2400" dirty="0"/>
              <a:t>Příprava veřejnoprávního původce k nasazení atestovaného </a:t>
            </a:r>
            <a:r>
              <a:rPr lang="cs-CZ" sz="2400" dirty="0" err="1"/>
              <a:t>eSSL</a:t>
            </a:r>
            <a:endParaRPr lang="cs-CZ" sz="2400" dirty="0"/>
          </a:p>
          <a:p>
            <a:pPr marL="514350" indent="-514350" algn="just">
              <a:buFont typeface="+mj-lt"/>
              <a:buAutoNum type="arabicPeriod"/>
            </a:pPr>
            <a:r>
              <a:rPr lang="cs-CZ" sz="2400" dirty="0"/>
              <a:t>Aktualizovaný Metodický návod pro kontrolu výkonu spisové služby vedené prostřednictvím elektronického systému spisové služby u veřejnoprávních původců – </a:t>
            </a:r>
            <a:r>
              <a:rPr lang="cs-CZ" sz="2400" dirty="0">
                <a:solidFill>
                  <a:srgbClr val="FF0000"/>
                </a:solidFill>
              </a:rPr>
              <a:t>připravuje se</a:t>
            </a:r>
          </a:p>
        </p:txBody>
      </p:sp>
    </p:spTree>
    <p:extLst>
      <p:ext uri="{BB962C8B-B14F-4D97-AF65-F5344CB8AC3E}">
        <p14:creationId xmlns:p14="http://schemas.microsoft.com/office/powerpoint/2010/main" val="3400022947"/>
      </p:ext>
    </p:extLst>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56479" y="925142"/>
            <a:ext cx="8757526" cy="1143002"/>
          </a:xfrm>
        </p:spPr>
        <p:txBody>
          <a:bodyPr>
            <a:normAutofit/>
          </a:bodyPr>
          <a:lstStyle/>
          <a:p>
            <a:r>
              <a:rPr lang="cs-CZ" dirty="0"/>
              <a:t>Základní zdroj informací k atestacím </a:t>
            </a:r>
            <a:r>
              <a:rPr lang="cs-CZ" dirty="0" err="1"/>
              <a:t>eSSL</a:t>
            </a:r>
            <a:endParaRPr lang="cs-CZ" dirty="0"/>
          </a:p>
        </p:txBody>
      </p:sp>
      <p:sp>
        <p:nvSpPr>
          <p:cNvPr id="3" name="Zástupný symbol pro text 2"/>
          <p:cNvSpPr>
            <a:spLocks noGrp="1"/>
          </p:cNvSpPr>
          <p:nvPr>
            <p:ph type="body" idx="1"/>
          </p:nvPr>
        </p:nvSpPr>
        <p:spPr>
          <a:xfrm>
            <a:off x="1556479" y="2332037"/>
            <a:ext cx="8472519" cy="4525963"/>
          </a:xfrm>
        </p:spPr>
        <p:txBody>
          <a:bodyPr>
            <a:normAutofit/>
          </a:bodyPr>
          <a:lstStyle/>
          <a:p>
            <a:pPr algn="just">
              <a:lnSpc>
                <a:spcPct val="80000"/>
              </a:lnSpc>
            </a:pPr>
            <a:r>
              <a:rPr lang="cs-CZ" sz="2800" dirty="0">
                <a:solidFill>
                  <a:schemeClr val="tx1"/>
                </a:solidFill>
              </a:rPr>
              <a:t>Informace k atestacím na stránkách </a:t>
            </a:r>
            <a:r>
              <a:rPr lang="cs-CZ" sz="2800" dirty="0">
                <a:solidFill>
                  <a:srgbClr val="002060"/>
                </a:solidFill>
                <a:hlinkClick r:id="rId2"/>
              </a:rPr>
              <a:t>www.mvcr.cz</a:t>
            </a:r>
            <a:r>
              <a:rPr lang="cs-CZ" sz="2800" dirty="0">
                <a:solidFill>
                  <a:srgbClr val="002060"/>
                </a:solidFill>
              </a:rPr>
              <a:t> </a:t>
            </a:r>
            <a:r>
              <a:rPr lang="cs-CZ" sz="2800" b="1" dirty="0">
                <a:solidFill>
                  <a:schemeClr val="tx1"/>
                </a:solidFill>
              </a:rPr>
              <a:t>pod odkazem O nás-Archivnictví a spisová služba-Spisová služba-Metodiky-Atestace elektronických systémů spisových služeb.</a:t>
            </a:r>
          </a:p>
        </p:txBody>
      </p:sp>
    </p:spTree>
    <p:extLst>
      <p:ext uri="{BB962C8B-B14F-4D97-AF65-F5344CB8AC3E}">
        <p14:creationId xmlns:p14="http://schemas.microsoft.com/office/powerpoint/2010/main" val="2656465222"/>
      </p:ext>
    </p:extLst>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E904512A-7DBC-4C6C-A3DD-29FD0A226C17}"/>
              </a:ext>
            </a:extLst>
          </p:cNvPr>
          <p:cNvPicPr>
            <a:picLocks noChangeAspect="1"/>
          </p:cNvPicPr>
          <p:nvPr/>
        </p:nvPicPr>
        <p:blipFill>
          <a:blip r:embed="rId2"/>
          <a:stretch>
            <a:fillRect/>
          </a:stretch>
        </p:blipFill>
        <p:spPr>
          <a:xfrm>
            <a:off x="2744298" y="370804"/>
            <a:ext cx="6294194" cy="6137058"/>
          </a:xfrm>
          <a:prstGeom prst="rect">
            <a:avLst/>
          </a:prstGeom>
        </p:spPr>
      </p:pic>
    </p:spTree>
    <p:extLst>
      <p:ext uri="{BB962C8B-B14F-4D97-AF65-F5344CB8AC3E}">
        <p14:creationId xmlns:p14="http://schemas.microsoft.com/office/powerpoint/2010/main" val="2858738293"/>
      </p:ext>
    </p:extLst>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43092" y="1069848"/>
            <a:ext cx="7772401" cy="1470027"/>
          </a:xfrm>
        </p:spPr>
        <p:txBody>
          <a:bodyPr>
            <a:normAutofit/>
          </a:bodyPr>
          <a:lstStyle/>
          <a:p>
            <a:r>
              <a:rPr lang="cs-CZ" sz="3200" dirty="0"/>
              <a:t>Nejčastěji kladené dotazy a odpovědi</a:t>
            </a:r>
          </a:p>
        </p:txBody>
      </p:sp>
      <p:sp>
        <p:nvSpPr>
          <p:cNvPr id="3" name="Zástupný symbol pro text 2"/>
          <p:cNvSpPr>
            <a:spLocks noGrp="1"/>
          </p:cNvSpPr>
          <p:nvPr>
            <p:ph type="body" sz="quarter" idx="1"/>
          </p:nvPr>
        </p:nvSpPr>
        <p:spPr>
          <a:xfrm>
            <a:off x="1517806" y="2539875"/>
            <a:ext cx="8967629" cy="2780916"/>
          </a:xfrm>
        </p:spPr>
        <p:txBody>
          <a:bodyPr>
            <a:noAutofit/>
          </a:bodyPr>
          <a:lstStyle/>
          <a:p>
            <a:pPr marL="342900" indent="-342900" algn="just">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Materiál má podobu metodického výkladu a stanoviska Ministerstva vnitra k atestacím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a:t>
            </a:r>
          </a:p>
          <a:p>
            <a:pPr marL="342900" indent="-342900" algn="just">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Vychází z odborných vyjádření a názorů členů pracovních skupin podílejících se na přípravě nové legislativy z oblasti spisové služby a na přípravě atestací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a:t>
            </a:r>
          </a:p>
          <a:p>
            <a:pPr marL="342900" indent="-342900" algn="just">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Úzká spolupráce s pověřeným atestačním střediskem.</a:t>
            </a:r>
          </a:p>
        </p:txBody>
      </p:sp>
    </p:spTree>
    <p:extLst>
      <p:ext uri="{BB962C8B-B14F-4D97-AF65-F5344CB8AC3E}">
        <p14:creationId xmlns:p14="http://schemas.microsoft.com/office/powerpoint/2010/main" val="3481235416"/>
      </p:ext>
    </p:extLst>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1143002"/>
          </a:xfrm>
        </p:spPr>
        <p:txBody>
          <a:bodyPr>
            <a:normAutofit/>
          </a:bodyPr>
          <a:lstStyle/>
          <a:p>
            <a:pPr lvl="0">
              <a:lnSpc>
                <a:spcPct val="107000"/>
              </a:lnSpc>
              <a:spcBef>
                <a:spcPts val="200"/>
              </a:spcBef>
            </a:pPr>
            <a:r>
              <a:rPr lang="cs-CZ" dirty="0"/>
              <a:t>Co je atestace </a:t>
            </a:r>
            <a:r>
              <a:rPr lang="cs-CZ" dirty="0" err="1"/>
              <a:t>eSSL</a:t>
            </a:r>
            <a:r>
              <a:rPr lang="cs-CZ" dirty="0"/>
              <a:t>?</a:t>
            </a:r>
          </a:p>
        </p:txBody>
      </p:sp>
      <p:sp>
        <p:nvSpPr>
          <p:cNvPr id="3" name="Zástupný symbol pro text 2"/>
          <p:cNvSpPr>
            <a:spLocks noGrp="1"/>
          </p:cNvSpPr>
          <p:nvPr>
            <p:ph type="body" idx="1"/>
          </p:nvPr>
        </p:nvSpPr>
        <p:spPr>
          <a:xfrm>
            <a:off x="1770235" y="2127521"/>
            <a:ext cx="8472519" cy="4525963"/>
          </a:xfrm>
        </p:spPr>
        <p:txBody>
          <a:bodyPr>
            <a:noAutofit/>
          </a:bodyPr>
          <a:lstStyle/>
          <a:p>
            <a:pPr algn="just">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Atestací </a:t>
            </a:r>
            <a:r>
              <a:rPr lang="cs-CZ" sz="2600" kern="1200" dirty="0" err="1">
                <a:solidFill>
                  <a:schemeClr val="tx1"/>
                </a:solidFill>
                <a:latin typeface="Arial" panose="020B0604020202020204" pitchFamily="34" charset="0"/>
                <a:ea typeface="+mn-ea"/>
                <a:cs typeface="Arial" panose="020B0604020202020204" pitchFamily="34" charset="0"/>
              </a:rPr>
              <a:t>eSSL</a:t>
            </a:r>
            <a:r>
              <a:rPr lang="cs-CZ" sz="2600" kern="1200" dirty="0">
                <a:solidFill>
                  <a:schemeClr val="tx1"/>
                </a:solidFill>
                <a:latin typeface="Arial" panose="020B0604020202020204" pitchFamily="34" charset="0"/>
                <a:ea typeface="+mn-ea"/>
                <a:cs typeface="Arial" panose="020B0604020202020204" pitchFamily="34" charset="0"/>
              </a:rPr>
              <a:t> se rozumí posouzení souladu </a:t>
            </a:r>
            <a:r>
              <a:rPr lang="cs-CZ" sz="2600" kern="1200" dirty="0" err="1">
                <a:solidFill>
                  <a:schemeClr val="tx1"/>
                </a:solidFill>
                <a:latin typeface="Arial" panose="020B0604020202020204" pitchFamily="34" charset="0"/>
                <a:ea typeface="+mn-ea"/>
                <a:cs typeface="Arial" panose="020B0604020202020204" pitchFamily="34" charset="0"/>
              </a:rPr>
              <a:t>eSSL</a:t>
            </a:r>
            <a:r>
              <a:rPr lang="cs-CZ" sz="2600" kern="1200" dirty="0">
                <a:solidFill>
                  <a:schemeClr val="tx1"/>
                </a:solidFill>
                <a:latin typeface="Arial" panose="020B0604020202020204" pitchFamily="34" charset="0"/>
                <a:ea typeface="+mn-ea"/>
                <a:cs typeface="Arial" panose="020B0604020202020204" pitchFamily="34" charset="0"/>
              </a:rPr>
              <a:t> s požadavky archivního zákona, vyhlášky o podrobnostech výkonu spisové služby a NSESSS. Soulad s jinými právními předpisy není v rámci atestace posuzován. </a:t>
            </a:r>
          </a:p>
          <a:p>
            <a:pPr algn="just">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Veřejnoprávní původce deklaruje právě jeden informační systém jako </a:t>
            </a:r>
            <a:r>
              <a:rPr lang="cs-CZ" sz="2600" kern="1200" dirty="0" err="1">
                <a:solidFill>
                  <a:schemeClr val="tx1"/>
                </a:solidFill>
                <a:latin typeface="Arial" panose="020B0604020202020204" pitchFamily="34" charset="0"/>
                <a:ea typeface="+mn-ea"/>
                <a:cs typeface="Arial" panose="020B0604020202020204" pitchFamily="34" charset="0"/>
              </a:rPr>
              <a:t>eSSL</a:t>
            </a:r>
            <a:r>
              <a:rPr lang="cs-CZ" sz="2600" kern="1200" dirty="0">
                <a:solidFill>
                  <a:schemeClr val="tx1"/>
                </a:solidFill>
                <a:latin typeface="Arial" panose="020B0604020202020204" pitchFamily="34" charset="0"/>
                <a:ea typeface="+mn-ea"/>
                <a:cs typeface="Arial" panose="020B0604020202020204" pitchFamily="34" charset="0"/>
              </a:rPr>
              <a:t> a ten bude předložen k atestaci vždy jako celek (včetně podatelny a spisovny). </a:t>
            </a:r>
          </a:p>
          <a:p>
            <a:pPr algn="just">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Samostatné evidence dokumentů atestaci nepodléhají. </a:t>
            </a:r>
          </a:p>
        </p:txBody>
      </p:sp>
    </p:spTree>
    <p:extLst>
      <p:ext uri="{BB962C8B-B14F-4D97-AF65-F5344CB8AC3E}">
        <p14:creationId xmlns:p14="http://schemas.microsoft.com/office/powerpoint/2010/main" val="2654870315"/>
      </p:ext>
    </p:extLst>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4" y="1091397"/>
            <a:ext cx="8767560" cy="1143002"/>
          </a:xfrm>
        </p:spPr>
        <p:txBody>
          <a:bodyPr>
            <a:normAutofit fontScale="90000"/>
          </a:bodyPr>
          <a:lstStyle/>
          <a:p>
            <a:pPr lvl="0">
              <a:lnSpc>
                <a:spcPct val="107000"/>
              </a:lnSpc>
              <a:spcBef>
                <a:spcPts val="200"/>
              </a:spcBef>
            </a:pPr>
            <a:r>
              <a:rPr lang="cs-CZ" sz="2900" dirty="0"/>
              <a:t>Jak máme postupovat, pokud stávající dodavatel nebude </a:t>
            </a:r>
            <a:r>
              <a:rPr lang="cs-CZ" sz="2900" dirty="0" err="1"/>
              <a:t>eSSL</a:t>
            </a:r>
            <a:r>
              <a:rPr lang="cs-CZ" sz="2900" dirty="0"/>
              <a:t> atestovat, ale máme zajištěnu jeho smluvní podporu na stávající </a:t>
            </a:r>
            <a:r>
              <a:rPr lang="cs-CZ" sz="2900" dirty="0" err="1"/>
              <a:t>eSSL</a:t>
            </a:r>
            <a:r>
              <a:rPr lang="cs-CZ" sz="2900" dirty="0"/>
              <a:t>?</a:t>
            </a:r>
          </a:p>
        </p:txBody>
      </p:sp>
      <p:sp>
        <p:nvSpPr>
          <p:cNvPr id="3" name="Zástupný symbol pro text 2"/>
          <p:cNvSpPr>
            <a:spLocks noGrp="1"/>
          </p:cNvSpPr>
          <p:nvPr>
            <p:ph type="body" idx="1"/>
          </p:nvPr>
        </p:nvSpPr>
        <p:spPr>
          <a:xfrm>
            <a:off x="1770235" y="2234399"/>
            <a:ext cx="8472520" cy="4525963"/>
          </a:xfrm>
        </p:spPr>
        <p:txBody>
          <a:bodyPr>
            <a:normAutofit/>
          </a:bodyPr>
          <a:lstStyle/>
          <a:p>
            <a:pPr algn="just">
              <a:buSzTx/>
              <a:buFont typeface="Arial" panose="020B0604020202020204" pitchFamily="34" charset="0"/>
              <a:buChar char="•"/>
            </a:pPr>
            <a:r>
              <a:rPr lang="cs-CZ" sz="2200" kern="1200" dirty="0">
                <a:solidFill>
                  <a:schemeClr val="tx1"/>
                </a:solidFill>
                <a:latin typeface="Arial" panose="020B0604020202020204" pitchFamily="34" charset="0"/>
                <a:ea typeface="+mn-ea"/>
                <a:cs typeface="Arial" panose="020B0604020202020204" pitchFamily="34" charset="0"/>
              </a:rPr>
              <a:t>Stávající dodavatel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který se nebude účastnit atestů, může do 31. 12. 2025 zajišťovat poskytování služeb spojených s provozem stávajících neatestovaných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včetně upgrade/update a rozvoje. </a:t>
            </a:r>
          </a:p>
          <a:p>
            <a:pPr algn="just">
              <a:buSzTx/>
              <a:buFont typeface="Arial" panose="020B0604020202020204" pitchFamily="34" charset="0"/>
              <a:buChar char="•"/>
            </a:pPr>
            <a:r>
              <a:rPr lang="cs-CZ" sz="2200" kern="1200" dirty="0">
                <a:solidFill>
                  <a:schemeClr val="tx1"/>
                </a:solidFill>
                <a:latin typeface="Arial" panose="020B0604020202020204" pitchFamily="34" charset="0"/>
                <a:ea typeface="+mn-ea"/>
                <a:cs typeface="Arial" panose="020B0604020202020204" pitchFamily="34" charset="0"/>
              </a:rPr>
              <a:t>Přechodné ustanovení vyhlášky stanoví, že veřejnoprávní původce uvede výkon spisové služby do souladu s požadavky vyhlášky do 31. 12. 2025. Využití přechodného ustanovení je míněno do doby nasazení atestované verze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v produkčním prostředí veřejnoprávního původce, tudíž je předpokládáno, že společně s nasazením atestovaného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původce současně uvede do souladu své interní předpisy pro oblast spisové služby a dále postupuje plně v souladu se zněním vyhlášky. </a:t>
            </a:r>
          </a:p>
        </p:txBody>
      </p:sp>
    </p:spTree>
    <p:extLst>
      <p:ext uri="{BB962C8B-B14F-4D97-AF65-F5344CB8AC3E}">
        <p14:creationId xmlns:p14="http://schemas.microsoft.com/office/powerpoint/2010/main" val="4294884002"/>
      </p:ext>
    </p:extLst>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4" y="1091397"/>
            <a:ext cx="8767560" cy="1143002"/>
          </a:xfrm>
        </p:spPr>
        <p:txBody>
          <a:bodyPr>
            <a:normAutofit/>
          </a:bodyPr>
          <a:lstStyle/>
          <a:p>
            <a:pPr algn="just">
              <a:lnSpc>
                <a:spcPct val="107000"/>
              </a:lnSpc>
              <a:spcBef>
                <a:spcPts val="200"/>
              </a:spcBef>
            </a:pPr>
            <a:r>
              <a:rPr lang="cs-CZ" sz="2800" dirty="0"/>
              <a:t>Kdo objednává atestaci </a:t>
            </a:r>
            <a:r>
              <a:rPr lang="cs-CZ" sz="2800" dirty="0" err="1"/>
              <a:t>eSSL</a:t>
            </a:r>
            <a:r>
              <a:rPr lang="cs-CZ" sz="2800" dirty="0"/>
              <a:t>, který je složen z několika částí nebo modulů od různých dodavatelů?</a:t>
            </a:r>
          </a:p>
        </p:txBody>
      </p:sp>
      <p:sp>
        <p:nvSpPr>
          <p:cNvPr id="3" name="Zástupný symbol pro text 2"/>
          <p:cNvSpPr>
            <a:spLocks noGrp="1"/>
          </p:cNvSpPr>
          <p:nvPr>
            <p:ph type="body" idx="1"/>
          </p:nvPr>
        </p:nvSpPr>
        <p:spPr>
          <a:xfrm>
            <a:off x="1770235" y="2234399"/>
            <a:ext cx="8472519" cy="4525963"/>
          </a:xfrm>
        </p:spPr>
        <p:txBody>
          <a:bodyPr>
            <a:normAutofit lnSpcReduction="10000"/>
          </a:bodyPr>
          <a:lstStyle/>
          <a:p>
            <a:pPr algn="just">
              <a:lnSpc>
                <a:spcPct val="110000"/>
              </a:lnSpc>
              <a:buSzTx/>
              <a:buFont typeface="Arial" panose="020B0604020202020204" pitchFamily="34" charset="0"/>
              <a:buChar char="•"/>
            </a:pPr>
            <a:r>
              <a:rPr lang="cs-CZ" sz="2200" kern="1200" dirty="0">
                <a:solidFill>
                  <a:schemeClr val="tx1"/>
                </a:solidFill>
                <a:latin typeface="Arial" panose="020B0604020202020204" pitchFamily="34" charset="0"/>
                <a:ea typeface="+mn-ea"/>
                <a:cs typeface="Arial" panose="020B0604020202020204" pitchFamily="34" charset="0"/>
              </a:rPr>
              <a:t>Povinnost veřejnoprávního původce vykonávat spisovou službu v atestovaném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zahrnuje rovněž povinnost veřejnoprávního původce si takovýto atestovaný systém obstarat na své náklady.</a:t>
            </a:r>
          </a:p>
          <a:p>
            <a:pPr algn="just">
              <a:lnSpc>
                <a:spcPct val="110000"/>
              </a:lnSpc>
              <a:buSzTx/>
              <a:buFont typeface="Arial" panose="020B0604020202020204" pitchFamily="34" charset="0"/>
              <a:buChar char="•"/>
            </a:pPr>
            <a:r>
              <a:rPr lang="cs-CZ" sz="2200" kern="1200" dirty="0">
                <a:solidFill>
                  <a:schemeClr val="tx1"/>
                </a:solidFill>
                <a:latin typeface="Arial" panose="020B0604020202020204" pitchFamily="34" charset="0"/>
                <a:ea typeface="+mn-ea"/>
                <a:cs typeface="Arial" panose="020B0604020202020204" pitchFamily="34" charset="0"/>
              </a:rPr>
              <a:t>V případě, že veřejnoprávní původce si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nechává pro své potřeby sestavit z jednotlivých částí/modulů dodávaných různými dodavateli, lze dovodit, že objednatelem (a plátcem) atestace takového systému může být pouze on sám. </a:t>
            </a:r>
          </a:p>
          <a:p>
            <a:pPr algn="just">
              <a:lnSpc>
                <a:spcPct val="110000"/>
              </a:lnSpc>
              <a:buSzTx/>
              <a:buFont typeface="Arial" panose="020B0604020202020204" pitchFamily="34" charset="0"/>
              <a:buChar char="•"/>
            </a:pPr>
            <a:r>
              <a:rPr lang="cs-CZ" sz="2200" kern="1200" dirty="0">
                <a:solidFill>
                  <a:schemeClr val="tx1"/>
                </a:solidFill>
                <a:latin typeface="Arial" panose="020B0604020202020204" pitchFamily="34" charset="0"/>
                <a:ea typeface="+mn-ea"/>
                <a:cs typeface="Arial" panose="020B0604020202020204" pitchFamily="34" charset="0"/>
              </a:rPr>
              <a:t>Pokud by </a:t>
            </a:r>
            <a:r>
              <a:rPr lang="cs-CZ" sz="2200" kern="1200" dirty="0" err="1">
                <a:solidFill>
                  <a:schemeClr val="tx1"/>
                </a:solidFill>
                <a:latin typeface="Arial" panose="020B0604020202020204" pitchFamily="34" charset="0"/>
                <a:ea typeface="+mn-ea"/>
                <a:cs typeface="Arial" panose="020B0604020202020204" pitchFamily="34" charset="0"/>
              </a:rPr>
              <a:t>eSSL</a:t>
            </a:r>
            <a:r>
              <a:rPr lang="cs-CZ" sz="2200" kern="1200" dirty="0">
                <a:solidFill>
                  <a:schemeClr val="tx1"/>
                </a:solidFill>
                <a:latin typeface="Arial" panose="020B0604020202020204" pitchFamily="34" charset="0"/>
                <a:ea typeface="+mn-ea"/>
                <a:cs typeface="Arial" panose="020B0604020202020204" pitchFamily="34" charset="0"/>
              </a:rPr>
              <a:t> veřejnoprávnímu původci sestavoval z jednotlivých částí/modulů dodávaných různými dodavateli jiný subjekt, lze uvažovat o tom, že by tento subjekt mohl být objednavatelem atestace namísto veřejnoprávního původce.</a:t>
            </a:r>
          </a:p>
        </p:txBody>
      </p:sp>
    </p:spTree>
    <p:extLst>
      <p:ext uri="{BB962C8B-B14F-4D97-AF65-F5344CB8AC3E}">
        <p14:creationId xmlns:p14="http://schemas.microsoft.com/office/powerpoint/2010/main" val="4146389739"/>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8767560" cy="1143002"/>
          </a:xfrm>
        </p:spPr>
        <p:txBody>
          <a:bodyPr>
            <a:noAutofit/>
          </a:bodyPr>
          <a:lstStyle/>
          <a:p>
            <a:pPr>
              <a:lnSpc>
                <a:spcPct val="107000"/>
              </a:lnSpc>
              <a:spcBef>
                <a:spcPts val="200"/>
              </a:spcBef>
            </a:pPr>
            <a:r>
              <a:rPr lang="cs-CZ" dirty="0"/>
              <a:t>Mohu do atestovaného </a:t>
            </a:r>
            <a:r>
              <a:rPr lang="cs-CZ" dirty="0" err="1"/>
              <a:t>eSSL</a:t>
            </a:r>
            <a:r>
              <a:rPr lang="cs-CZ" dirty="0"/>
              <a:t> nechat zabudovat vlastní zákaznické požadavky? </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lnSpc>
                <a:spcPct val="110000"/>
              </a:lnSpc>
              <a:buSzTx/>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Zákon nijak neomezuje realizaci vlastních požadavků veřejnoprávního původce v rámci atestovaného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Avšak je nutné pamatovat na to, že atest zůstane v platnosti pouze za předpokladu, že úpravy nezmění funkce atestovaného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natolik, že by jako celek přestal plnit požadavky zákona, vyhlášky a standardu.</a:t>
            </a:r>
          </a:p>
        </p:txBody>
      </p:sp>
    </p:spTree>
    <p:extLst>
      <p:ext uri="{BB962C8B-B14F-4D97-AF65-F5344CB8AC3E}">
        <p14:creationId xmlns:p14="http://schemas.microsoft.com/office/powerpoint/2010/main" val="3592971649"/>
      </p:ext>
    </p:extLst>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3" y="1091397"/>
            <a:ext cx="9184811" cy="1143002"/>
          </a:xfrm>
        </p:spPr>
        <p:txBody>
          <a:bodyPr>
            <a:noAutofit/>
          </a:bodyPr>
          <a:lstStyle/>
          <a:p>
            <a:pPr lvl="0">
              <a:lnSpc>
                <a:spcPct val="107000"/>
              </a:lnSpc>
              <a:spcBef>
                <a:spcPts val="200"/>
              </a:spcBef>
            </a:pPr>
            <a:r>
              <a:rPr lang="cs-CZ" dirty="0"/>
              <a:t>Jaký vliv má nasazení nové verze </a:t>
            </a:r>
            <a:r>
              <a:rPr lang="cs-CZ" dirty="0" err="1"/>
              <a:t>eSSL</a:t>
            </a:r>
            <a:r>
              <a:rPr lang="cs-CZ" dirty="0"/>
              <a:t> na platnost atestu?</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lnSpc>
                <a:spcPct val="90000"/>
              </a:lnSpc>
              <a:buSzTx/>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Každý atestovaný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je určen verzí, pod jejímž označením byl předložen k atestaci. Případné změny verze uskutečněné dodavatelem po dobu platnosti atestu, které neměly vliv na plnění požadavků zákona, vyhlášky a standardu, tj. ty které nenaruší funkcionality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v rozsahu, na který byl atestován, nejsou důvodem pro provedení nového atestu.</a:t>
            </a:r>
          </a:p>
        </p:txBody>
      </p:sp>
    </p:spTree>
    <p:extLst>
      <p:ext uri="{BB962C8B-B14F-4D97-AF65-F5344CB8AC3E}">
        <p14:creationId xmlns:p14="http://schemas.microsoft.com/office/powerpoint/2010/main" val="355997244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9155064" cy="1143002"/>
          </a:xfrm>
        </p:spPr>
        <p:txBody>
          <a:bodyPr>
            <a:noAutofit/>
          </a:bodyPr>
          <a:lstStyle/>
          <a:p>
            <a:r>
              <a:rPr lang="cs-CZ" dirty="0"/>
              <a:t>Působnost Ministerstva vnitra v oblasti spisové služby</a:t>
            </a:r>
          </a:p>
        </p:txBody>
      </p:sp>
      <p:sp>
        <p:nvSpPr>
          <p:cNvPr id="3" name="Zástupný symbol pro text 2"/>
          <p:cNvSpPr>
            <a:spLocks noGrp="1"/>
          </p:cNvSpPr>
          <p:nvPr>
            <p:ph type="body" idx="1"/>
          </p:nvPr>
        </p:nvSpPr>
        <p:spPr>
          <a:xfrm>
            <a:off x="1770235" y="2234399"/>
            <a:ext cx="8472519" cy="4525963"/>
          </a:xfrm>
        </p:spPr>
        <p:txBody>
          <a:bodyPr>
            <a:normAutofit lnSpcReduction="10000"/>
          </a:bodyPr>
          <a:lstStyle/>
          <a:p>
            <a:pPr algn="just">
              <a:spcAft>
                <a:spcPts val="1200"/>
              </a:spcAft>
            </a:pPr>
            <a:r>
              <a:rPr lang="cs-CZ" sz="2400" dirty="0">
                <a:solidFill>
                  <a:schemeClr val="tx1"/>
                </a:solidFill>
              </a:rPr>
              <a:t>Výkon státní správy na úseku spisové služby.</a:t>
            </a:r>
          </a:p>
          <a:p>
            <a:pPr algn="just">
              <a:spcAft>
                <a:spcPts val="1200"/>
              </a:spcAft>
            </a:pPr>
            <a:r>
              <a:rPr lang="cs-CZ" sz="2400" dirty="0">
                <a:solidFill>
                  <a:schemeClr val="tx1"/>
                </a:solidFill>
              </a:rPr>
              <a:t>Koordinační úloha v oblasti spisové služby.</a:t>
            </a:r>
          </a:p>
          <a:p>
            <a:pPr algn="just">
              <a:spcAft>
                <a:spcPts val="1200"/>
              </a:spcAft>
            </a:pPr>
            <a:r>
              <a:rPr lang="cs-CZ" sz="2400" dirty="0">
                <a:solidFill>
                  <a:schemeClr val="tx1"/>
                </a:solidFill>
              </a:rPr>
              <a:t>Tvorba právních předpisů.</a:t>
            </a:r>
          </a:p>
          <a:p>
            <a:pPr algn="just">
              <a:spcAft>
                <a:spcPts val="1200"/>
              </a:spcAft>
            </a:pPr>
            <a:r>
              <a:rPr lang="cs-CZ" sz="2400" dirty="0">
                <a:solidFill>
                  <a:schemeClr val="tx1"/>
                </a:solidFill>
              </a:rPr>
              <a:t>Přezkum rozhodnutí Národního archivu, Archivu bezpečnostních složek a státních oblastních archivů z oblasti spisové služby.</a:t>
            </a:r>
          </a:p>
          <a:p>
            <a:pPr algn="just">
              <a:lnSpc>
                <a:spcPct val="110000"/>
              </a:lnSpc>
              <a:spcAft>
                <a:spcPts val="1200"/>
              </a:spcAft>
            </a:pPr>
            <a:r>
              <a:rPr lang="cs-CZ" sz="2400" dirty="0">
                <a:solidFill>
                  <a:schemeClr val="tx1"/>
                </a:solidFill>
              </a:rPr>
              <a:t>Kontrola výkonu spisové služby určených původců. </a:t>
            </a:r>
          </a:p>
          <a:p>
            <a:pPr algn="just">
              <a:lnSpc>
                <a:spcPct val="110000"/>
              </a:lnSpc>
              <a:spcAft>
                <a:spcPts val="1200"/>
              </a:spcAft>
            </a:pPr>
            <a:r>
              <a:rPr lang="cs-CZ" sz="2400" dirty="0">
                <a:solidFill>
                  <a:schemeClr val="tx1"/>
                </a:solidFill>
              </a:rPr>
              <a:t>Zajišťování činností spojených s atestací elektronických systémů spisové služby.</a:t>
            </a:r>
          </a:p>
        </p:txBody>
      </p:sp>
    </p:spTree>
    <p:extLst>
      <p:ext uri="{BB962C8B-B14F-4D97-AF65-F5344CB8AC3E}">
        <p14:creationId xmlns:p14="http://schemas.microsoft.com/office/powerpoint/2010/main" val="2013919521"/>
      </p:ext>
    </p:extLst>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3" y="1091397"/>
            <a:ext cx="9184811" cy="1143002"/>
          </a:xfrm>
        </p:spPr>
        <p:txBody>
          <a:bodyPr>
            <a:noAutofit/>
          </a:bodyPr>
          <a:lstStyle/>
          <a:p>
            <a:pPr>
              <a:lnSpc>
                <a:spcPct val="107000"/>
              </a:lnSpc>
              <a:spcBef>
                <a:spcPts val="200"/>
              </a:spcBef>
            </a:pPr>
            <a:r>
              <a:rPr lang="cs-CZ" sz="2800" dirty="0"/>
              <a:t>Využíváme k propojení </a:t>
            </a:r>
            <a:r>
              <a:rPr lang="cs-CZ" sz="2800" dirty="0" err="1"/>
              <a:t>eSSL</a:t>
            </a:r>
            <a:r>
              <a:rPr lang="cs-CZ" sz="2800" dirty="0"/>
              <a:t> s dalšími informačními systémy i jiná rozhraní, než je rozhraní stanovené standardem, je tato skutečnost překážkou pro atestaci?</a:t>
            </a:r>
          </a:p>
        </p:txBody>
      </p:sp>
      <p:sp>
        <p:nvSpPr>
          <p:cNvPr id="3" name="Zástupný symbol pro text 2"/>
          <p:cNvSpPr>
            <a:spLocks noGrp="1"/>
          </p:cNvSpPr>
          <p:nvPr>
            <p:ph type="body" idx="1"/>
          </p:nvPr>
        </p:nvSpPr>
        <p:spPr>
          <a:xfrm>
            <a:off x="1770235" y="2234399"/>
            <a:ext cx="8472519" cy="4525963"/>
          </a:xfrm>
        </p:spPr>
        <p:txBody>
          <a:bodyPr>
            <a:normAutofit/>
          </a:bodyPr>
          <a:lstStyle/>
          <a:p>
            <a:pPr marL="0" indent="0" algn="just">
              <a:lnSpc>
                <a:spcPct val="90000"/>
              </a:lnSpc>
              <a:buSzTx/>
              <a:buNone/>
            </a:pPr>
            <a:endParaRPr lang="cs-CZ" sz="2200" kern="1200" dirty="0">
              <a:solidFill>
                <a:srgbClr val="002060"/>
              </a:solidFill>
              <a:latin typeface="Arial" panose="020B0604020202020204" pitchFamily="34" charset="0"/>
              <a:ea typeface="+mn-ea"/>
              <a:cs typeface="Arial" panose="020B0604020202020204" pitchFamily="34" charset="0"/>
            </a:endParaRPr>
          </a:p>
          <a:p>
            <a:pPr algn="just">
              <a:lnSpc>
                <a:spcPct val="90000"/>
              </a:lnSpc>
              <a:buSzTx/>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Pro účely atestace musí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disponovat rozhraním podle standardu, což však nevylučuje, že jiný informační systém může být napojen i odlišným způsobem, bude-li to efektivnější z pozice řádného hospodáře.</a:t>
            </a:r>
          </a:p>
        </p:txBody>
      </p:sp>
    </p:spTree>
    <p:extLst>
      <p:ext uri="{BB962C8B-B14F-4D97-AF65-F5344CB8AC3E}">
        <p14:creationId xmlns:p14="http://schemas.microsoft.com/office/powerpoint/2010/main" val="1214845659"/>
      </p:ext>
    </p:extLst>
  </p:cSld>
  <p:clrMapOvr>
    <a:masterClrMapping/>
  </p:clrMapOvr>
  <p:transition spd="med"/>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3" y="1091397"/>
            <a:ext cx="9184811" cy="1143002"/>
          </a:xfrm>
        </p:spPr>
        <p:txBody>
          <a:bodyPr>
            <a:normAutofit/>
          </a:bodyPr>
          <a:lstStyle/>
          <a:p>
            <a:pPr>
              <a:lnSpc>
                <a:spcPct val="107000"/>
              </a:lnSpc>
              <a:spcBef>
                <a:spcPts val="200"/>
              </a:spcBef>
            </a:pPr>
            <a:r>
              <a:rPr lang="cs-CZ" sz="2800" dirty="0"/>
              <a:t>Jaký je správný postup při přechodu z neatestovaného do atestovaného </a:t>
            </a:r>
            <a:r>
              <a:rPr lang="cs-CZ" sz="2800" dirty="0" err="1"/>
              <a:t>eSSL</a:t>
            </a:r>
            <a:r>
              <a:rPr lang="cs-CZ" sz="2800" dirty="0"/>
              <a:t>? Kdo zajistí migraci dat?</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lnSpc>
                <a:spcPct val="90000"/>
              </a:lnSpc>
              <a:buSzTx/>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Identifikace potřeby </a:t>
            </a:r>
            <a:r>
              <a:rPr lang="cs-CZ" sz="2800" kern="1200" dirty="0">
                <a:solidFill>
                  <a:schemeClr val="tx1"/>
                </a:solidFill>
                <a:latin typeface="Arial" panose="020B0604020202020204" pitchFamily="34" charset="0"/>
                <a:ea typeface="+mn-ea"/>
                <a:cs typeface="Arial" panose="020B0604020202020204" pitchFamily="34" charset="0"/>
                <a:sym typeface="Wingdings" panose="05000000000000000000" pitchFamily="2" charset="2"/>
              </a:rPr>
              <a:t></a:t>
            </a:r>
            <a:r>
              <a:rPr lang="cs-CZ" sz="2800" kern="1200" dirty="0">
                <a:solidFill>
                  <a:schemeClr val="tx1"/>
                </a:solidFill>
                <a:latin typeface="Arial" panose="020B0604020202020204" pitchFamily="34" charset="0"/>
                <a:ea typeface="+mn-ea"/>
                <a:cs typeface="Arial" panose="020B0604020202020204" pitchFamily="34" charset="0"/>
              </a:rPr>
              <a:t> zpracování zadávací dokumentace </a:t>
            </a:r>
            <a:r>
              <a:rPr lang="cs-CZ" sz="2800" kern="1200" dirty="0">
                <a:solidFill>
                  <a:schemeClr val="tx1"/>
                </a:solidFill>
                <a:latin typeface="Arial" panose="020B0604020202020204" pitchFamily="34" charset="0"/>
                <a:ea typeface="+mn-ea"/>
                <a:cs typeface="Arial" panose="020B0604020202020204" pitchFamily="34" charset="0"/>
                <a:sym typeface="Wingdings" panose="05000000000000000000" pitchFamily="2" charset="2"/>
              </a:rPr>
              <a:t> veřejná zakázka</a:t>
            </a:r>
            <a:r>
              <a:rPr lang="cs-CZ" sz="2800" kern="1200" dirty="0">
                <a:solidFill>
                  <a:schemeClr val="tx1"/>
                </a:solidFill>
                <a:latin typeface="Arial" panose="020B0604020202020204" pitchFamily="34" charset="0"/>
                <a:ea typeface="+mn-ea"/>
                <a:cs typeface="Arial" panose="020B0604020202020204" pitchFamily="34" charset="0"/>
              </a:rPr>
              <a:t>.</a:t>
            </a:r>
          </a:p>
          <a:p>
            <a:pPr algn="just">
              <a:lnSpc>
                <a:spcPct val="90000"/>
              </a:lnSpc>
              <a:buSzTx/>
              <a:buFont typeface="Arial" panose="020B0604020202020204" pitchFamily="34" charset="0"/>
              <a:buChar char="•"/>
            </a:pPr>
            <a:r>
              <a:rPr lang="cs-CZ" sz="2800" kern="1200" dirty="0">
                <a:solidFill>
                  <a:schemeClr val="tx1"/>
                </a:solidFill>
                <a:latin typeface="Arial" panose="020B0604020202020204" pitchFamily="34" charset="0"/>
                <a:ea typeface="+mn-ea"/>
                <a:cs typeface="Arial" panose="020B0604020202020204" pitchFamily="34" charset="0"/>
              </a:rPr>
              <a:t>Migraci dat je potřeba důkladně ošetřit v zadávací dokumentaci veřejné zakázky a ve smlouvě s dodavatelem, tj. buď v rámci smlouvy se stávajícím dodavatelem, anebo při stanovování podmínek veřejné zakázky na výběr nového dodavatele. Migrace dat by měla být plně v režii dodavatelů </a:t>
            </a:r>
            <a:r>
              <a:rPr lang="cs-CZ" sz="2800" kern="1200" dirty="0" err="1">
                <a:solidFill>
                  <a:schemeClr val="tx1"/>
                </a:solidFill>
                <a:latin typeface="Arial" panose="020B0604020202020204" pitchFamily="34" charset="0"/>
                <a:ea typeface="+mn-ea"/>
                <a:cs typeface="Arial" panose="020B0604020202020204" pitchFamily="34" charset="0"/>
              </a:rPr>
              <a:t>eSSL</a:t>
            </a:r>
            <a:r>
              <a:rPr lang="cs-CZ" sz="2800" kern="1200" dirty="0">
                <a:solidFill>
                  <a:schemeClr val="tx1"/>
                </a:solidFill>
                <a:latin typeface="Arial" panose="020B0604020202020204" pitchFamily="34" charset="0"/>
                <a:ea typeface="+mn-ea"/>
                <a:cs typeface="Arial" panose="020B0604020202020204" pitchFamily="34" charset="0"/>
              </a:rPr>
              <a:t>, kteří jsou schopni ji technicky zajistit.</a:t>
            </a:r>
          </a:p>
        </p:txBody>
      </p:sp>
    </p:spTree>
    <p:extLst>
      <p:ext uri="{BB962C8B-B14F-4D97-AF65-F5344CB8AC3E}">
        <p14:creationId xmlns:p14="http://schemas.microsoft.com/office/powerpoint/2010/main" val="2687254263"/>
      </p:ext>
    </p:extLst>
  </p:cSld>
  <p:clrMapOvr>
    <a:masterClrMapping/>
  </p:clrMapOvr>
  <p:transition spd="med"/>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3" y="1091397"/>
            <a:ext cx="9184811" cy="1143002"/>
          </a:xfrm>
        </p:spPr>
        <p:txBody>
          <a:bodyPr>
            <a:noAutofit/>
          </a:bodyPr>
          <a:lstStyle/>
          <a:p>
            <a:pPr lvl="0">
              <a:lnSpc>
                <a:spcPct val="107000"/>
              </a:lnSpc>
              <a:spcBef>
                <a:spcPts val="200"/>
              </a:spcBef>
            </a:pPr>
            <a:r>
              <a:rPr lang="cs-CZ" dirty="0"/>
              <a:t>Existují sankce za provozování </a:t>
            </a:r>
            <a:r>
              <a:rPr lang="cs-CZ" dirty="0" err="1"/>
              <a:t>eSSL</a:t>
            </a:r>
            <a:r>
              <a:rPr lang="cs-CZ" dirty="0"/>
              <a:t> bez atestace?</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lnSpc>
                <a:spcPct val="90000"/>
              </a:lnSpc>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Provozování </a:t>
            </a:r>
            <a:r>
              <a:rPr lang="cs-CZ" sz="2600" kern="1200" dirty="0" err="1">
                <a:solidFill>
                  <a:schemeClr val="tx1"/>
                </a:solidFill>
                <a:latin typeface="Arial" panose="020B0604020202020204" pitchFamily="34" charset="0"/>
                <a:ea typeface="+mn-ea"/>
                <a:cs typeface="Arial" panose="020B0604020202020204" pitchFamily="34" charset="0"/>
              </a:rPr>
              <a:t>eSSL</a:t>
            </a:r>
            <a:r>
              <a:rPr lang="cs-CZ" sz="2600" kern="1200" dirty="0">
                <a:solidFill>
                  <a:schemeClr val="tx1"/>
                </a:solidFill>
                <a:latin typeface="Arial" panose="020B0604020202020204" pitchFamily="34" charset="0"/>
                <a:ea typeface="+mn-ea"/>
                <a:cs typeface="Arial" panose="020B0604020202020204" pitchFamily="34" charset="0"/>
              </a:rPr>
              <a:t> bez atestace po 1. 1. 2026 je přestupkem podle archivního zákona - nevykonávání spisové služby v elektronickém systému spisové služby splňujícím stanovené požadavky - pokuta až do výše 200 tisíc Kč. </a:t>
            </a:r>
          </a:p>
          <a:p>
            <a:pPr algn="just">
              <a:lnSpc>
                <a:spcPct val="90000"/>
              </a:lnSpc>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Podle zákona č. 218/2000 Sb., o rozpočtových pravidlech a o změně některých souvisejících zákonů se může jednat o porušení rozpočtové kázně.</a:t>
            </a:r>
          </a:p>
          <a:p>
            <a:pPr algn="just">
              <a:lnSpc>
                <a:spcPct val="90000"/>
              </a:lnSpc>
              <a:buSzTx/>
              <a:buFont typeface="Arial" panose="020B0604020202020204" pitchFamily="34" charset="0"/>
              <a:buChar char="•"/>
            </a:pPr>
            <a:r>
              <a:rPr lang="cs-CZ" sz="2600" kern="1200" dirty="0">
                <a:solidFill>
                  <a:schemeClr val="tx1"/>
                </a:solidFill>
                <a:latin typeface="Arial" panose="020B0604020202020204" pitchFamily="34" charset="0"/>
                <a:ea typeface="+mn-ea"/>
                <a:cs typeface="Arial" panose="020B0604020202020204" pitchFamily="34" charset="0"/>
              </a:rPr>
              <a:t>Podle trestního zákoníku o trestný čin porušení povinností při správě cizího majetku (statutární osoba).</a:t>
            </a:r>
          </a:p>
        </p:txBody>
      </p:sp>
    </p:spTree>
    <p:extLst>
      <p:ext uri="{BB962C8B-B14F-4D97-AF65-F5344CB8AC3E}">
        <p14:creationId xmlns:p14="http://schemas.microsoft.com/office/powerpoint/2010/main" val="3404516050"/>
      </p:ext>
    </p:extLst>
  </p:cSld>
  <p:clrMapOvr>
    <a:masterClrMapping/>
  </p:clrMapOvr>
  <p:transition spd="med"/>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937018"/>
            <a:ext cx="9184811" cy="1143002"/>
          </a:xfrm>
        </p:spPr>
        <p:txBody>
          <a:bodyPr>
            <a:normAutofit/>
          </a:bodyPr>
          <a:lstStyle/>
          <a:p>
            <a:pPr lvl="0">
              <a:lnSpc>
                <a:spcPct val="107000"/>
              </a:lnSpc>
              <a:spcBef>
                <a:spcPts val="200"/>
              </a:spcBef>
            </a:pPr>
            <a:r>
              <a:rPr lang="cs-CZ" sz="2800" dirty="0"/>
              <a:t>Kam se obrátit se žádostí o informace nebo radu z oblasti atestací </a:t>
            </a:r>
            <a:r>
              <a:rPr lang="cs-CZ" sz="2800" dirty="0" err="1"/>
              <a:t>eSSL</a:t>
            </a:r>
            <a:r>
              <a:rPr lang="cs-CZ" sz="2800" dirty="0"/>
              <a:t>?</a:t>
            </a:r>
          </a:p>
        </p:txBody>
      </p:sp>
      <p:sp>
        <p:nvSpPr>
          <p:cNvPr id="3" name="Zástupný symbol pro text 2"/>
          <p:cNvSpPr>
            <a:spLocks noGrp="1"/>
          </p:cNvSpPr>
          <p:nvPr>
            <p:ph type="body" idx="1"/>
          </p:nvPr>
        </p:nvSpPr>
        <p:spPr>
          <a:xfrm>
            <a:off x="1770235" y="2080020"/>
            <a:ext cx="8472519" cy="4525963"/>
          </a:xfrm>
        </p:spPr>
        <p:txBody>
          <a:bodyPr>
            <a:normAutofit fontScale="25000" lnSpcReduction="20000"/>
          </a:bodyPr>
          <a:lstStyle/>
          <a:p>
            <a:pPr algn="just">
              <a:lnSpc>
                <a:spcPct val="110000"/>
              </a:lnSpc>
              <a:buSzTx/>
              <a:buFont typeface="Arial" panose="020B0604020202020204" pitchFamily="34" charset="0"/>
              <a:buChar char="•"/>
            </a:pPr>
            <a:r>
              <a:rPr lang="cs-CZ" sz="8800" kern="1200" dirty="0">
                <a:solidFill>
                  <a:schemeClr val="tx1"/>
                </a:solidFill>
                <a:latin typeface="Arial" panose="020B0604020202020204" pitchFamily="34" charset="0"/>
                <a:ea typeface="+mn-ea"/>
                <a:cs typeface="Arial" panose="020B0604020202020204" pitchFamily="34" charset="0"/>
              </a:rPr>
              <a:t>Základním zdrojem informací jsou internetové stránky České agentury pro standardizaci </a:t>
            </a:r>
            <a:r>
              <a:rPr lang="cs-CZ" sz="8800" dirty="0">
                <a:solidFill>
                  <a:srgbClr val="002060"/>
                </a:solidFill>
                <a:hlinkClick r:id="rId2">
                  <a:extLst>
                    <a:ext uri="{A12FA001-AC4F-418D-AE19-62706E023703}">
                      <ahyp:hlinkClr xmlns:ahyp="http://schemas.microsoft.com/office/drawing/2018/hyperlinkcolor" val="tx"/>
                    </a:ext>
                  </a:extLst>
                </a:hlinkClick>
              </a:rPr>
              <a:t>https://www.agentura-cas.cz/atestace</a:t>
            </a:r>
            <a:r>
              <a:rPr lang="cs-CZ" sz="8800" dirty="0">
                <a:solidFill>
                  <a:srgbClr val="002060"/>
                </a:solidFill>
              </a:rPr>
              <a:t> </a:t>
            </a:r>
            <a:r>
              <a:rPr lang="cs-CZ" sz="8800" kern="1200" dirty="0">
                <a:solidFill>
                  <a:schemeClr val="tx1"/>
                </a:solidFill>
                <a:latin typeface="Arial" panose="020B0604020202020204" pitchFamily="34" charset="0"/>
                <a:ea typeface="+mn-ea"/>
                <a:cs typeface="Arial" panose="020B0604020202020204" pitchFamily="34" charset="0"/>
              </a:rPr>
              <a:t>a Ministerstva vnitra </a:t>
            </a:r>
            <a:r>
              <a:rPr lang="cs-CZ" sz="8800" dirty="0">
                <a:solidFill>
                  <a:srgbClr val="002060"/>
                </a:solidFill>
                <a:hlinkClick r:id="rId3">
                  <a:extLst>
                    <a:ext uri="{A12FA001-AC4F-418D-AE19-62706E023703}">
                      <ahyp:hlinkClr xmlns:ahyp="http://schemas.microsoft.com/office/drawing/2018/hyperlinkcolor" val="tx"/>
                    </a:ext>
                  </a:extLst>
                </a:hlinkClick>
              </a:rPr>
              <a:t>https://www.mvcr.cz/clanek/atestace-elektronickych-systemu-spisovych-sluzeb.aspx</a:t>
            </a:r>
            <a:endParaRPr lang="cs-CZ" sz="8800" dirty="0">
              <a:solidFill>
                <a:srgbClr val="002060"/>
              </a:solidFill>
            </a:endParaRPr>
          </a:p>
          <a:p>
            <a:pPr algn="just">
              <a:lnSpc>
                <a:spcPct val="110000"/>
              </a:lnSpc>
              <a:buSzTx/>
              <a:buFont typeface="Arial" panose="020B0604020202020204" pitchFamily="34" charset="0"/>
              <a:buChar char="•"/>
            </a:pPr>
            <a:r>
              <a:rPr lang="cs-CZ" sz="8800" kern="1200" dirty="0">
                <a:solidFill>
                  <a:schemeClr val="tx1"/>
                </a:solidFill>
                <a:latin typeface="Arial" panose="020B0604020202020204" pitchFamily="34" charset="0"/>
                <a:ea typeface="+mn-ea"/>
                <a:cs typeface="Arial" panose="020B0604020202020204" pitchFamily="34" charset="0"/>
              </a:rPr>
              <a:t>Pokud nenajdete odpovědi na Vaše dotazy v uvedených zdrojích, můžete se obracet na:</a:t>
            </a:r>
          </a:p>
          <a:p>
            <a:pPr marL="0" indent="0" algn="just">
              <a:lnSpc>
                <a:spcPct val="110000"/>
              </a:lnSpc>
              <a:buSzTx/>
              <a:buNone/>
            </a:pPr>
            <a:r>
              <a:rPr lang="cs-CZ" sz="8800" kern="1200" dirty="0">
                <a:solidFill>
                  <a:schemeClr val="tx1"/>
                </a:solidFill>
                <a:latin typeface="Arial" panose="020B0604020202020204" pitchFamily="34" charset="0"/>
                <a:ea typeface="+mn-ea"/>
                <a:cs typeface="Arial" panose="020B0604020202020204" pitchFamily="34" charset="0"/>
              </a:rPr>
              <a:t>1) příslušný archiv (tj. archiv, se kterým veřejnoprávní původce spolupracuje např. při výběru archiválii ve skartačním řízení či při dohledu nad výkonem spisové služby)</a:t>
            </a:r>
          </a:p>
          <a:p>
            <a:pPr marL="0" indent="0" algn="just">
              <a:lnSpc>
                <a:spcPct val="110000"/>
              </a:lnSpc>
              <a:buSzTx/>
              <a:buNone/>
            </a:pPr>
            <a:r>
              <a:rPr lang="cs-CZ" sz="8800" kern="1200" dirty="0">
                <a:solidFill>
                  <a:schemeClr val="tx1"/>
                </a:solidFill>
                <a:latin typeface="Arial" panose="020B0604020202020204" pitchFamily="34" charset="0"/>
                <a:ea typeface="+mn-ea"/>
                <a:cs typeface="Arial" panose="020B0604020202020204" pitchFamily="34" charset="0"/>
              </a:rPr>
              <a:t>2) Českou agenturu pro standardizaci – zejména v technických a provozních otázkách provádění atestu </a:t>
            </a:r>
            <a:r>
              <a:rPr lang="cs-CZ" sz="8800" kern="1200" dirty="0" err="1">
                <a:solidFill>
                  <a:schemeClr val="tx1"/>
                </a:solidFill>
                <a:latin typeface="Arial" panose="020B0604020202020204" pitchFamily="34" charset="0"/>
                <a:ea typeface="+mn-ea"/>
                <a:cs typeface="Arial" panose="020B0604020202020204" pitchFamily="34" charset="0"/>
              </a:rPr>
              <a:t>eSSL</a:t>
            </a:r>
            <a:endParaRPr lang="cs-CZ" sz="8800" kern="1200" dirty="0">
              <a:solidFill>
                <a:schemeClr val="tx1"/>
              </a:solidFill>
              <a:latin typeface="Arial" panose="020B0604020202020204" pitchFamily="34" charset="0"/>
              <a:ea typeface="+mn-ea"/>
              <a:cs typeface="Arial" panose="020B0604020202020204" pitchFamily="34" charset="0"/>
            </a:endParaRPr>
          </a:p>
          <a:p>
            <a:pPr marL="0" indent="0" algn="just">
              <a:lnSpc>
                <a:spcPct val="110000"/>
              </a:lnSpc>
              <a:buSzTx/>
              <a:buNone/>
            </a:pPr>
            <a:r>
              <a:rPr lang="cs-CZ" sz="8800" kern="1200" dirty="0">
                <a:solidFill>
                  <a:schemeClr val="tx1"/>
                </a:solidFill>
                <a:latin typeface="Arial" panose="020B0604020202020204" pitchFamily="34" charset="0"/>
                <a:ea typeface="+mn-ea"/>
                <a:cs typeface="Arial" panose="020B0604020202020204" pitchFamily="34" charset="0"/>
              </a:rPr>
              <a:t>3) Ministerstvo vnitra – v případě dotazů právního charakteru, metodického výkladu  </a:t>
            </a:r>
          </a:p>
          <a:p>
            <a:pPr marL="0" indent="0" algn="just">
              <a:lnSpc>
                <a:spcPct val="107000"/>
              </a:lnSpc>
              <a:spcAft>
                <a:spcPts val="800"/>
              </a:spcAft>
              <a:buNone/>
            </a:pPr>
            <a:endParaRPr lang="cs-CZ" sz="1800" i="1"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endParaRPr>
          </a:p>
        </p:txBody>
      </p:sp>
    </p:spTree>
    <p:extLst>
      <p:ext uri="{BB962C8B-B14F-4D97-AF65-F5344CB8AC3E}">
        <p14:creationId xmlns:p14="http://schemas.microsoft.com/office/powerpoint/2010/main" val="2953187217"/>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56619" y="2635189"/>
            <a:ext cx="6948639" cy="1143002"/>
          </a:xfrm>
        </p:spPr>
        <p:txBody>
          <a:bodyPr>
            <a:noAutofit/>
          </a:bodyPr>
          <a:lstStyle/>
          <a:p>
            <a:r>
              <a:rPr lang="cs-CZ" sz="4400" dirty="0">
                <a:solidFill>
                  <a:srgbClr val="002060"/>
                </a:solidFill>
              </a:rPr>
              <a:t>Spolupráce s archivní sítí</a:t>
            </a:r>
          </a:p>
        </p:txBody>
      </p:sp>
    </p:spTree>
    <p:extLst>
      <p:ext uri="{BB962C8B-B14F-4D97-AF65-F5344CB8AC3E}">
        <p14:creationId xmlns:p14="http://schemas.microsoft.com/office/powerpoint/2010/main" val="3889433659"/>
      </p:ext>
    </p:extLst>
  </p:cSld>
  <p:clrMapOvr>
    <a:masterClrMapping/>
  </p:clrMapOvr>
  <p:transition spd="med"/>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70235" y="1091397"/>
            <a:ext cx="5829314" cy="1143002"/>
          </a:xfrm>
        </p:spPr>
        <p:txBody>
          <a:bodyPr/>
          <a:lstStyle/>
          <a:p>
            <a:r>
              <a:rPr lang="cs-CZ" dirty="0"/>
              <a:t>Státní oblastní archiv</a:t>
            </a:r>
          </a:p>
        </p:txBody>
      </p:sp>
      <p:sp>
        <p:nvSpPr>
          <p:cNvPr id="3" name="Zástupný symbol pro text 2"/>
          <p:cNvSpPr>
            <a:spLocks noGrp="1"/>
          </p:cNvSpPr>
          <p:nvPr>
            <p:ph type="body" idx="1"/>
          </p:nvPr>
        </p:nvSpPr>
        <p:spPr>
          <a:xfrm>
            <a:off x="1770235" y="2234399"/>
            <a:ext cx="8472519" cy="4525963"/>
          </a:xfrm>
        </p:spPr>
        <p:txBody>
          <a:bodyPr>
            <a:normAutofit/>
          </a:bodyPr>
          <a:lstStyle/>
          <a:p>
            <a:pPr algn="just">
              <a:spcAft>
                <a:spcPts val="1200"/>
              </a:spcAft>
            </a:pPr>
            <a:r>
              <a:rPr lang="cs-CZ" sz="2800" dirty="0">
                <a:solidFill>
                  <a:schemeClr val="tx1"/>
                </a:solidFill>
              </a:rPr>
              <a:t>Představení.</a:t>
            </a:r>
          </a:p>
          <a:p>
            <a:pPr algn="just">
              <a:spcAft>
                <a:spcPts val="1200"/>
              </a:spcAft>
            </a:pPr>
            <a:r>
              <a:rPr lang="cs-CZ" sz="2800" dirty="0">
                <a:solidFill>
                  <a:schemeClr val="tx1"/>
                </a:solidFill>
              </a:rPr>
              <a:t>Působnost.</a:t>
            </a:r>
          </a:p>
          <a:p>
            <a:pPr algn="just">
              <a:spcAft>
                <a:spcPts val="1200"/>
              </a:spcAft>
            </a:pPr>
            <a:r>
              <a:rPr lang="cs-CZ" sz="2800" dirty="0">
                <a:solidFill>
                  <a:schemeClr val="tx1"/>
                </a:solidFill>
              </a:rPr>
              <a:t>Možnost metodické spolupráce s veřejnoprávními původci.</a:t>
            </a:r>
          </a:p>
        </p:txBody>
      </p:sp>
    </p:spTree>
    <p:extLst>
      <p:ext uri="{BB962C8B-B14F-4D97-AF65-F5344CB8AC3E}">
        <p14:creationId xmlns:p14="http://schemas.microsoft.com/office/powerpoint/2010/main" val="525360706"/>
      </p:ext>
    </p:extLst>
  </p:cSld>
  <p:clrMapOvr>
    <a:masterClrMapping/>
  </p:clrMapOvr>
  <p:transition spd="med"/>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50613" y="2647064"/>
            <a:ext cx="8490773" cy="1143002"/>
          </a:xfrm>
        </p:spPr>
        <p:txBody>
          <a:bodyPr>
            <a:normAutofit/>
          </a:bodyPr>
          <a:lstStyle/>
          <a:p>
            <a:pPr algn="ctr"/>
            <a:r>
              <a:rPr lang="cs-CZ" sz="4000" dirty="0"/>
              <a:t>Děkujeme za pozornost.</a:t>
            </a:r>
          </a:p>
        </p:txBody>
      </p:sp>
    </p:spTree>
    <p:extLst>
      <p:ext uri="{BB962C8B-B14F-4D97-AF65-F5344CB8AC3E}">
        <p14:creationId xmlns:p14="http://schemas.microsoft.com/office/powerpoint/2010/main" val="2765769386"/>
      </p:ext>
    </p:extLst>
  </p:cSld>
  <p:clrMapOvr>
    <a:masterClrMapping/>
  </p:clrMapOvr>
  <p:transition spd="med"/>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99679" y="2857499"/>
            <a:ext cx="2861142" cy="1143002"/>
          </a:xfrm>
        </p:spPr>
        <p:txBody>
          <a:bodyPr>
            <a:normAutofit/>
          </a:bodyPr>
          <a:lstStyle/>
          <a:p>
            <a:r>
              <a:rPr lang="cs-CZ" sz="4400" dirty="0">
                <a:solidFill>
                  <a:srgbClr val="002060"/>
                </a:solidFill>
              </a:rPr>
              <a:t>Diskuze</a:t>
            </a:r>
          </a:p>
        </p:txBody>
      </p:sp>
    </p:spTree>
    <p:extLst>
      <p:ext uri="{BB962C8B-B14F-4D97-AF65-F5344CB8AC3E}">
        <p14:creationId xmlns:p14="http://schemas.microsoft.com/office/powerpoint/2010/main" val="223010530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1486" y="1340778"/>
            <a:ext cx="7730026" cy="1143002"/>
          </a:xfrm>
        </p:spPr>
        <p:txBody>
          <a:bodyPr>
            <a:noAutofit/>
          </a:bodyPr>
          <a:lstStyle/>
          <a:p>
            <a:r>
              <a:rPr lang="cs-CZ" dirty="0"/>
              <a:t>Základní zdroj informací pro veřejnost</a:t>
            </a:r>
          </a:p>
        </p:txBody>
      </p:sp>
      <p:sp>
        <p:nvSpPr>
          <p:cNvPr id="3" name="Zástupný symbol pro text 2"/>
          <p:cNvSpPr>
            <a:spLocks noGrp="1"/>
          </p:cNvSpPr>
          <p:nvPr>
            <p:ph type="body" idx="1"/>
          </p:nvPr>
        </p:nvSpPr>
        <p:spPr>
          <a:xfrm>
            <a:off x="1841487" y="2332037"/>
            <a:ext cx="8472519" cy="4525963"/>
          </a:xfrm>
        </p:spPr>
        <p:txBody>
          <a:bodyPr>
            <a:normAutofit/>
          </a:bodyPr>
          <a:lstStyle/>
          <a:p>
            <a:pPr algn="just">
              <a:spcAft>
                <a:spcPts val="1200"/>
              </a:spcAft>
            </a:pPr>
            <a:r>
              <a:rPr lang="cs-CZ" sz="2800" dirty="0">
                <a:solidFill>
                  <a:schemeClr val="tx1"/>
                </a:solidFill>
              </a:rPr>
              <a:t>Internetové stránky Ministerstva vnitra </a:t>
            </a:r>
            <a:r>
              <a:rPr lang="cs-CZ" sz="2800" dirty="0">
                <a:solidFill>
                  <a:srgbClr val="002060"/>
                </a:solidFill>
                <a:hlinkClick r:id="rId2"/>
              </a:rPr>
              <a:t>www.mvcr.cz</a:t>
            </a:r>
            <a:r>
              <a:rPr lang="cs-CZ" sz="2800" dirty="0">
                <a:solidFill>
                  <a:srgbClr val="002060"/>
                </a:solidFill>
              </a:rPr>
              <a:t> </a:t>
            </a:r>
            <a:r>
              <a:rPr lang="cs-CZ" sz="2800" b="1" dirty="0">
                <a:solidFill>
                  <a:schemeClr val="tx1"/>
                </a:solidFill>
              </a:rPr>
              <a:t>pod odkazem O nás-Archivnictví a spisová služba-Spisová služba.</a:t>
            </a:r>
          </a:p>
        </p:txBody>
      </p:sp>
    </p:spTree>
    <p:extLst>
      <p:ext uri="{BB962C8B-B14F-4D97-AF65-F5344CB8AC3E}">
        <p14:creationId xmlns:p14="http://schemas.microsoft.com/office/powerpoint/2010/main" val="3719171969"/>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66843" y="1428736"/>
            <a:ext cx="8990073" cy="3243017"/>
          </a:xfrm>
        </p:spPr>
        <p:txBody>
          <a:bodyPr>
            <a:normAutofit/>
          </a:bodyPr>
          <a:lstStyle/>
          <a:p>
            <a:pPr algn="ctr"/>
            <a:r>
              <a:rPr lang="cs-CZ" sz="4400" dirty="0">
                <a:solidFill>
                  <a:srgbClr val="002060"/>
                </a:solidFill>
              </a:rPr>
              <a:t>Obecné informace k atestacím elektronických systémů spisové služby</a:t>
            </a:r>
          </a:p>
        </p:txBody>
      </p:sp>
    </p:spTree>
    <p:extLst>
      <p:ext uri="{BB962C8B-B14F-4D97-AF65-F5344CB8AC3E}">
        <p14:creationId xmlns:p14="http://schemas.microsoft.com/office/powerpoint/2010/main" val="1137252366"/>
      </p:ext>
    </p:extLst>
  </p:cSld>
  <p:clrMapOvr>
    <a:masterClrMapping/>
  </p:clrMapOvr>
  <p:transition spd="med"/>
</p:sld>
</file>

<file path=ppt/theme/theme1.xml><?xml version="1.0" encoding="utf-8"?>
<a:theme xmlns:a="http://schemas.openxmlformats.org/drawingml/2006/main" name="MotivMV">
  <a:themeElements>
    <a:clrScheme name="MotivMV">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otivMV">
      <a:majorFont>
        <a:latin typeface="Helvetica"/>
        <a:ea typeface="Helvetica"/>
        <a:cs typeface="Helvetica"/>
      </a:majorFont>
      <a:minorFont>
        <a:latin typeface="Calibri Light"/>
        <a:ea typeface="Calibri Light"/>
        <a:cs typeface="Calibri Light"/>
      </a:minorFont>
    </a:fontScheme>
    <a:fmtScheme name="MotivMV">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38100" dir="5400000" rotWithShape="0">
              <a:srgbClr val="000000">
                <a:alpha val="35000"/>
              </a:srgbClr>
            </a:outerShdw>
          </a:effectLst>
        </a:effectStyle>
        <a:effectStyle>
          <a:effectLst>
            <a:outerShdw blurRad="76200" dist="38100" dir="5400000" rotWithShape="0">
              <a:srgbClr val="000000">
                <a:alpha val="35000"/>
              </a:srgbClr>
            </a:outerShdw>
          </a:effectLst>
        </a:effectStyle>
        <a:effectStyle>
          <a:effectLst>
            <a:outerShdw blurRad="76200" dist="381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50800" cap="flat">
          <a:solidFill>
            <a:schemeClr val="accent1"/>
          </a:solidFill>
          <a:prstDash val="solid"/>
          <a:round/>
        </a:ln>
        <a:effectLst>
          <a:outerShdw blurRad="76200" dist="38100" dir="5400000" rotWithShape="0">
            <a:srgbClr val="000000">
              <a:alpha val="35000"/>
            </a:srgbClr>
          </a:outerShdw>
        </a:effectLst>
        <a:sp3d/>
      </a:spPr>
      <a:bodyPr rot="0" spcFirstLastPara="1" vertOverflow="overflow" horzOverflow="overflow" vert="horz" wrap="square" lIns="91437" tIns="91437" rIns="91437" bIns="91437"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50800" cap="flat">
          <a:solidFill>
            <a:schemeClr val="accent1"/>
          </a:solidFill>
          <a:prstDash val="solid"/>
          <a:round/>
        </a:ln>
        <a:effectLst>
          <a:outerShdw blurRad="76200" dist="381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7" tIns="91437" rIns="91437" bIns="91437"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tivMV">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964</TotalTime>
  <Words>3595</Words>
  <Application>Microsoft Office PowerPoint</Application>
  <PresentationFormat>Širokoúhlá obrazovka</PresentationFormat>
  <Paragraphs>283</Paragraphs>
  <Slides>77</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77</vt:i4>
      </vt:variant>
    </vt:vector>
  </HeadingPairs>
  <TitlesOfParts>
    <vt:vector size="81" baseType="lpstr">
      <vt:lpstr>Arial</vt:lpstr>
      <vt:lpstr>Calibri</vt:lpstr>
      <vt:lpstr>Calibri Light</vt:lpstr>
      <vt:lpstr>MotivMV</vt:lpstr>
      <vt:lpstr>Odborný seminář k atestacím eSSL, novele archivního zákona, novele vyhl. č. 259/2012 Sb. a novému NSESSS    Ministerstvo vnitra</vt:lpstr>
      <vt:lpstr>Program semináře</vt:lpstr>
      <vt:lpstr>Úvod</vt:lpstr>
      <vt:lpstr>Komu je seminář určen</vt:lpstr>
      <vt:lpstr>Zabezpečení semináře</vt:lpstr>
      <vt:lpstr>Cíl semináře</vt:lpstr>
      <vt:lpstr>Působnost Ministerstva vnitra v oblasti spisové služby</vt:lpstr>
      <vt:lpstr>Základní zdroj informací pro veřejnost</vt:lpstr>
      <vt:lpstr>Obecné informace k atestacím elektronických systémů spisové služby</vt:lpstr>
      <vt:lpstr>Zákon č. 261/2021 Sb.,  kterým se mění některé zákony v souvislosti s další elektronizací postupů veřejné správy (čl. CXXI, CXXII)</vt:lpstr>
      <vt:lpstr>Atestační středisko - Česká agentura pro standardizaci</vt:lpstr>
      <vt:lpstr>Atestační středisko</vt:lpstr>
      <vt:lpstr>ATEST (§ 69d AZ)</vt:lpstr>
      <vt:lpstr>Ministerstvo vnitra</vt:lpstr>
      <vt:lpstr>Ministerstvo vnitra</vt:lpstr>
      <vt:lpstr>Objednatel atestace eSSL  - výkladové stanovisko</vt:lpstr>
      <vt:lpstr>Veřejnoprávní původce  a atestace eSSL</vt:lpstr>
      <vt:lpstr>Zákaz nabízet a dodávat eSSL bez atestu veřejnoprávním původcům </vt:lpstr>
      <vt:lpstr>Novela zákona č. 499/2004 Sb., o archivnictví a spisové službě a o změně některých zákonů, ve znění pozdějších předpisů</vt:lpstr>
      <vt:lpstr>Novela zákona č. 499/2004 Sb.</vt:lpstr>
      <vt:lpstr>Novela zákona č. 499/2004 Sb.</vt:lpstr>
      <vt:lpstr>Novela zákona č. 499/2004 Sb.</vt:lpstr>
      <vt:lpstr>Novela zákona č. 499/2004 Sb.</vt:lpstr>
      <vt:lpstr>Novela vyhlášky č. 259/2012 Sb., o podrobnostech výkonu spisové služby</vt:lpstr>
      <vt:lpstr>Změny ve výkonu spisové služby</vt:lpstr>
      <vt:lpstr>Změny ve výkonu spisové služby</vt:lpstr>
      <vt:lpstr>Příjem dokumentů</vt:lpstr>
      <vt:lpstr>Jmenný rejstřík</vt:lpstr>
      <vt:lpstr>Označování dokumentů</vt:lpstr>
      <vt:lpstr>Evidence dokumentů</vt:lpstr>
      <vt:lpstr>Spis</vt:lpstr>
      <vt:lpstr>Typový spis</vt:lpstr>
      <vt:lpstr>Samostatná evidence dokumentů</vt:lpstr>
      <vt:lpstr>Vyhotovování dokumentů</vt:lpstr>
      <vt:lpstr>Podepisování a odesílání dokumentů</vt:lpstr>
      <vt:lpstr>Ukládání dokumentů</vt:lpstr>
      <vt:lpstr>Spisový a skartační plán 1</vt:lpstr>
      <vt:lpstr>Spisový a skartační plán 2</vt:lpstr>
      <vt:lpstr>Spisová rozluka</vt:lpstr>
      <vt:lpstr>Přechodné období 1</vt:lpstr>
      <vt:lpstr>Přechodné období 2</vt:lpstr>
      <vt:lpstr>Přechodné období 3</vt:lpstr>
      <vt:lpstr>Přechodné období 4</vt:lpstr>
      <vt:lpstr>Přechodné období 5</vt:lpstr>
      <vt:lpstr>Přechodné období 6</vt:lpstr>
      <vt:lpstr>Přechodné období 7</vt:lpstr>
      <vt:lpstr>Přestávka na občerstvení</vt:lpstr>
      <vt:lpstr>Nový Národní standard pro elektronické systémy spisové služby</vt:lpstr>
      <vt:lpstr>Nový národní standard</vt:lpstr>
      <vt:lpstr>Důvod vydání nového standardu</vt:lpstr>
      <vt:lpstr>Terminologie</vt:lpstr>
      <vt:lpstr>Zásadní změny ve standardu 1</vt:lpstr>
      <vt:lpstr>Zásadní změny ve standardu 2</vt:lpstr>
      <vt:lpstr>Zásadní změny ve standardu 3</vt:lpstr>
      <vt:lpstr>Zásadní změny ve standardu 4</vt:lpstr>
      <vt:lpstr>Zásadní změny ve standardu 5</vt:lpstr>
      <vt:lpstr>Zásadní změny ve standardu 6</vt:lpstr>
      <vt:lpstr>Zásadní změny ve standardu 7</vt:lpstr>
      <vt:lpstr>Jmenný rejstřík</vt:lpstr>
      <vt:lpstr>Metodiky k atestacím eSSL   </vt:lpstr>
      <vt:lpstr>Metodika atestace eSSL</vt:lpstr>
      <vt:lpstr>Základní zdroj informací k atestacím eSSL</vt:lpstr>
      <vt:lpstr>Prezentace aplikace PowerPoint</vt:lpstr>
      <vt:lpstr>Nejčastěji kladené dotazy a odpovědi</vt:lpstr>
      <vt:lpstr>Co je atestace eSSL?</vt:lpstr>
      <vt:lpstr>Jak máme postupovat, pokud stávající dodavatel nebude eSSL atestovat, ale máme zajištěnu jeho smluvní podporu na stávající eSSL?</vt:lpstr>
      <vt:lpstr>Kdo objednává atestaci eSSL, který je složen z několika částí nebo modulů od různých dodavatelů?</vt:lpstr>
      <vt:lpstr>Mohu do atestovaného eSSL nechat zabudovat vlastní zákaznické požadavky? </vt:lpstr>
      <vt:lpstr>Jaký vliv má nasazení nové verze eSSL na platnost atestu?</vt:lpstr>
      <vt:lpstr>Využíváme k propojení eSSL s dalšími informačními systémy i jiná rozhraní, než je rozhraní stanovené standardem, je tato skutečnost překážkou pro atestaci?</vt:lpstr>
      <vt:lpstr>Jaký je správný postup při přechodu z neatestovaného do atestovaného eSSL? Kdo zajistí migraci dat?</vt:lpstr>
      <vt:lpstr>Existují sankce za provozování eSSL bez atestace?</vt:lpstr>
      <vt:lpstr>Kam se obrátit se žádostí o informace nebo radu z oblasti atestací eSSL?</vt:lpstr>
      <vt:lpstr>Spolupráce s archivní sítí</vt:lpstr>
      <vt:lpstr>Státní oblastní archiv</vt:lpstr>
      <vt:lpstr>Děkujeme za pozornost.</vt:lpstr>
      <vt:lpstr>Diskuze</vt:lpstr>
    </vt:vector>
  </TitlesOfParts>
  <Company>Ministerstvo vnitra ČR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JKMV</dc:creator>
  <cp:lastModifiedBy>Kalinec Tomáš, Ing.</cp:lastModifiedBy>
  <cp:revision>90</cp:revision>
  <dcterms:created xsi:type="dcterms:W3CDTF">2021-09-09T09:42:00Z</dcterms:created>
  <dcterms:modified xsi:type="dcterms:W3CDTF">2023-07-18T12:26:46Z</dcterms:modified>
</cp:coreProperties>
</file>