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11"/>
  </p:notesMasterIdLst>
  <p:sldIdLst>
    <p:sldId id="256" r:id="rId2"/>
    <p:sldId id="537" r:id="rId3"/>
    <p:sldId id="257" r:id="rId4"/>
    <p:sldId id="538" r:id="rId5"/>
    <p:sldId id="328" r:id="rId6"/>
    <p:sldId id="314" r:id="rId7"/>
    <p:sldId id="540" r:id="rId8"/>
    <p:sldId id="539" r:id="rId9"/>
    <p:sldId id="275" r:id="rId10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7A283C"/>
    <a:srgbClr val="00B331"/>
    <a:srgbClr val="0056BC"/>
    <a:srgbClr val="E90C24"/>
    <a:srgbClr val="FF9700"/>
    <a:srgbClr val="FFC000"/>
    <a:srgbClr val="C00000"/>
    <a:srgbClr val="005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54" autoAdjust="0"/>
  </p:normalViewPr>
  <p:slideViewPr>
    <p:cSldViewPr snapToGrid="0" showGuides="1">
      <p:cViewPr varScale="1">
        <p:scale>
          <a:sx n="114" d="100"/>
          <a:sy n="114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2F8E-9C14-4771-8BB4-9FF0607221F8}" type="datetimeFigureOut">
              <a:rPr lang="cs-CZ" smtClean="0"/>
              <a:t>01.08.2023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1FAD6-C595-49B9-A010-ACF371271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2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50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24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66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15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056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10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dkla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6179" cy="6858000"/>
          </a:xfrm>
          <a:prstGeom prst="rect">
            <a:avLst/>
          </a:prstGeom>
        </p:spPr>
      </p:pic>
      <p:pic>
        <p:nvPicPr>
          <p:cNvPr id="4" name="Praha_tit_sl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8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aha_tit_sl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90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9"/>
          <a:stretch/>
        </p:blipFill>
        <p:spPr>
          <a:xfrm>
            <a:off x="0" y="0"/>
            <a:ext cx="69596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90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/>
              <a:t>Edit Master text styles</a:t>
            </a:r>
          </a:p>
          <a:p>
            <a:pPr lvl="0"/>
            <a:endParaRPr lang="cs-CZ" dirty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80" r:id="rId4"/>
    <p:sldLayoutId id="2147483686" r:id="rId5"/>
    <p:sldLayoutId id="2147483676" r:id="rId6"/>
    <p:sldLayoutId id="2147483689" r:id="rId7"/>
    <p:sldLayoutId id="2147483688" r:id="rId8"/>
    <p:sldLayoutId id="2147483687" r:id="rId9"/>
    <p:sldLayoutId id="2147483690" r:id="rId10"/>
    <p:sldLayoutId id="2147483691" r:id="rId11"/>
    <p:sldLayoutId id="2147483685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mp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mp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73687" y="293208"/>
            <a:ext cx="6531862" cy="2181544"/>
          </a:xfrm>
        </p:spPr>
        <p:txBody>
          <a:bodyPr>
            <a:no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Metodická podpora původců v působnosti Archivu hl. m. Prahy 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73687" y="4469187"/>
            <a:ext cx="6087600" cy="1743738"/>
          </a:xfrm>
        </p:spPr>
        <p:txBody>
          <a:bodyPr/>
          <a:lstStyle/>
          <a:p>
            <a:pPr marL="0" indent="0">
              <a:buNone/>
            </a:pP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Odborný seminář MV a HMP k atestacím 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eSSL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změnám legislativy</a:t>
            </a:r>
          </a:p>
          <a:p>
            <a:pPr marL="0" indent="0">
              <a:buNone/>
            </a:pP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Praha, 1. srpna 2023</a:t>
            </a:r>
          </a:p>
        </p:txBody>
      </p:sp>
    </p:spTree>
    <p:extLst>
      <p:ext uri="{BB962C8B-B14F-4D97-AF65-F5344CB8AC3E}">
        <p14:creationId xmlns:p14="http://schemas.microsoft.com/office/powerpoint/2010/main" val="306967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78950-82A6-4A5D-86A0-B662A223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0" y="134224"/>
            <a:ext cx="8373934" cy="1233183"/>
          </a:xfrm>
        </p:spPr>
        <p:txBody>
          <a:bodyPr>
            <a:noAutofit/>
          </a:bodyPr>
          <a:lstStyle/>
          <a:p>
            <a:r>
              <a:rPr lang="cs-CZ" sz="4000" dirty="0"/>
              <a:t>Archiv hlavního města Prahy</a:t>
            </a:r>
            <a:br>
              <a:rPr lang="cs-CZ" sz="4000" dirty="0"/>
            </a:br>
            <a:r>
              <a:rPr lang="cs-CZ" sz="4000" dirty="0"/>
              <a:t>Archivní 6, Praha 4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F53FDBA1-615E-477E-A2D8-676FB4884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400" y="1599891"/>
            <a:ext cx="8491035" cy="4238725"/>
          </a:xfrm>
        </p:spPr>
      </p:pic>
    </p:spTree>
    <p:extLst>
      <p:ext uri="{BB962C8B-B14F-4D97-AF65-F5344CB8AC3E}">
        <p14:creationId xmlns:p14="http://schemas.microsoft.com/office/powerpoint/2010/main" val="3409602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Archiv hlavního města Prahy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266738"/>
            <a:ext cx="8373934" cy="5074337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Působnost: </a:t>
            </a:r>
          </a:p>
          <a:p>
            <a:pPr marL="81270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výběr a ukládání archiválií </a:t>
            </a:r>
            <a:r>
              <a:rPr lang="cs-CZ" dirty="0">
                <a:solidFill>
                  <a:prstClr val="black"/>
                </a:solidFill>
              </a:rPr>
              <a:t>vzniklých z činnosti původců v působnosti AHMP </a:t>
            </a:r>
            <a:r>
              <a:rPr lang="cs-CZ" b="1" dirty="0">
                <a:solidFill>
                  <a:prstClr val="black"/>
                </a:solidFill>
              </a:rPr>
              <a:t>a péče o ně</a:t>
            </a:r>
            <a:r>
              <a:rPr lang="cs-CZ" dirty="0">
                <a:solidFill>
                  <a:prstClr val="black"/>
                </a:solidFill>
              </a:rPr>
              <a:t>, vč. evidence, ochrany, archivního zpracování a zpřístupnění</a:t>
            </a:r>
          </a:p>
          <a:p>
            <a:pPr marL="81270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dohlíží na výkon spisové služby a provádí skartační řízení u HMP a MČ a jejich příspěvkových organizací a právnických osob zřízených HMP a MČ  </a:t>
            </a:r>
            <a:r>
              <a:rPr lang="cs-CZ" dirty="0">
                <a:solidFill>
                  <a:prstClr val="black"/>
                </a:solidFill>
              </a:rPr>
              <a:t>(případně s většinovým majetkovým podílem HMP, MČ)</a:t>
            </a:r>
          </a:p>
          <a:p>
            <a:pPr marL="1269900" lvl="2" indent="-342900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provádí příslušná oddělení AHMP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prstClr val="black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Bližší informace k činnosti AHMP a </a:t>
            </a:r>
            <a:r>
              <a:rPr lang="cs-CZ" dirty="0" err="1">
                <a:solidFill>
                  <a:prstClr val="black"/>
                </a:solidFill>
              </a:rPr>
              <a:t>předarchivní</a:t>
            </a:r>
            <a:r>
              <a:rPr lang="cs-CZ" dirty="0">
                <a:solidFill>
                  <a:prstClr val="black"/>
                </a:solidFill>
              </a:rPr>
              <a:t> péči u MČ, městských organizací i MHMP, kontakty na webu </a:t>
            </a:r>
            <a:r>
              <a:rPr lang="cs-CZ" dirty="0">
                <a:solidFill>
                  <a:prstClr val="black"/>
                </a:solidFill>
                <a:hlinkClick r:id="rId3"/>
              </a:rPr>
              <a:t>www.ahmp.cz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D8229-971B-A856-6335-D8CC11B6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24" y="291600"/>
            <a:ext cx="8833607" cy="1248729"/>
          </a:xfrm>
        </p:spPr>
        <p:txBody>
          <a:bodyPr>
            <a:noAutofit/>
          </a:bodyPr>
          <a:lstStyle/>
          <a:p>
            <a:r>
              <a:rPr lang="cs-CZ" sz="4000" dirty="0"/>
              <a:t>Organizace </a:t>
            </a:r>
            <a:r>
              <a:rPr lang="cs-CZ" sz="4000" dirty="0" err="1"/>
              <a:t>předarchivní</a:t>
            </a:r>
            <a:r>
              <a:rPr lang="cs-CZ" sz="4000" dirty="0"/>
              <a:t> péče v AHMP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DEDB15-9CDA-6119-603D-B0B67DA44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00" y="1325462"/>
            <a:ext cx="8373934" cy="52409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Oddělení fondů novodobé správy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</a:rPr>
              <a:t>u městských částí hl. města Prahy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Oddělení fondů měst. podniků, institucí a fyzických osob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</a:rPr>
              <a:t>u příspěvkových organizací a právnických osob zřízených HMP a MČ + akvizice od fyzických osob</a:t>
            </a:r>
          </a:p>
          <a:p>
            <a:pPr marL="325800" lvl="1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Oddělení správního archivu a hlavní spisovny MHMP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</a:rPr>
              <a:t>u Magistrátu hl. m. Prahy</a:t>
            </a:r>
          </a:p>
          <a:p>
            <a:pPr marL="3258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Oddělení „Digitální archiv hl. m. Prahy“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</a:rPr>
              <a:t>validace </a:t>
            </a:r>
            <a:r>
              <a:rPr lang="cs-CZ" dirty="0" err="1">
                <a:solidFill>
                  <a:schemeClr val="tx1"/>
                </a:solidFill>
              </a:rPr>
              <a:t>SIPů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b="0" i="0" dirty="0">
                <a:solidFill>
                  <a:schemeClr val="tx1"/>
                </a:solidFill>
                <a:effectLst/>
              </a:rPr>
              <a:t>přebírání metadat dokumentů vybraných za archiválie a replik archiválií v digitální podobě k trvalému uložení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800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1"/>
            <a:ext cx="8373934" cy="1008694"/>
          </a:xfrm>
        </p:spPr>
        <p:txBody>
          <a:bodyPr>
            <a:noAutofit/>
          </a:bodyPr>
          <a:lstStyle/>
          <a:p>
            <a:r>
              <a:rPr lang="cs-CZ" sz="4000" dirty="0" err="1"/>
              <a:t>Předarchivní</a:t>
            </a:r>
            <a:r>
              <a:rPr lang="cs-CZ" sz="4000" dirty="0"/>
              <a:t> péče v AHMP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3949" y="1300295"/>
            <a:ext cx="8373934" cy="55577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Metodická spolupráce s původci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metodická setkání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dohledy ve spisovnách v rámci skartačních řízení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plánované metodické dohledy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metodické konzultace telefonické, e-mailové, osobní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Informace na webových stránkách </a:t>
            </a:r>
            <a:r>
              <a:rPr lang="cs-CZ" dirty="0">
                <a:solidFill>
                  <a:prstClr val="black"/>
                </a:solidFill>
                <a:hlinkClick r:id="rId3"/>
              </a:rPr>
              <a:t>www.ahmp.cz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informace o </a:t>
            </a:r>
            <a:r>
              <a:rPr lang="cs-CZ" dirty="0" err="1">
                <a:solidFill>
                  <a:prstClr val="black"/>
                </a:solidFill>
              </a:rPr>
              <a:t>spisovenské</a:t>
            </a:r>
            <a:r>
              <a:rPr lang="cs-CZ" dirty="0">
                <a:solidFill>
                  <a:prstClr val="black"/>
                </a:solidFill>
              </a:rPr>
              <a:t> legislativě, školeních, skartačním řízení v elektronické podobě, vzory skartačního návrhu, spisových a skartačních plánů atd.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kontakty na archiváře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8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558" y="163586"/>
            <a:ext cx="8563776" cy="977317"/>
          </a:xfrm>
        </p:spPr>
        <p:txBody>
          <a:bodyPr>
            <a:noAutofit/>
          </a:bodyPr>
          <a:lstStyle/>
          <a:p>
            <a:r>
              <a:rPr lang="cs-CZ" sz="4000" dirty="0"/>
              <a:t>El. </a:t>
            </a:r>
            <a:r>
              <a:rPr lang="cs-CZ" sz="4000" dirty="0" err="1"/>
              <a:t>syst</a:t>
            </a:r>
            <a:r>
              <a:rPr lang="cs-CZ" sz="4000" dirty="0"/>
              <a:t>. spis. služby v MHMP a MČ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559" y="1283516"/>
            <a:ext cx="8867162" cy="541089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MHMP</a:t>
            </a:r>
          </a:p>
          <a:p>
            <a:pPr marL="81270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GINIS (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Gordic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1270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roku 2015 celkem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elektronických skartací</a:t>
            </a:r>
          </a:p>
          <a:p>
            <a:pPr marL="81270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MČ</a:t>
            </a:r>
          </a:p>
          <a:p>
            <a:pPr marL="81270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e-spis (ICZ), GINIS (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Gordic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Munis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Triada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1270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2018 celkem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elektronických skartací s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z 57 MČ</a:t>
            </a:r>
          </a:p>
          <a:p>
            <a:pPr marL="469800" lvl="1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agendové IS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účetní doklady, personální, smlouvy, VZ ad.	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50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558" y="163586"/>
            <a:ext cx="8563776" cy="977317"/>
          </a:xfrm>
        </p:spPr>
        <p:txBody>
          <a:bodyPr>
            <a:noAutofit/>
          </a:bodyPr>
          <a:lstStyle/>
          <a:p>
            <a:r>
              <a:rPr lang="cs-CZ" sz="4000" dirty="0"/>
              <a:t>El. </a:t>
            </a:r>
            <a:r>
              <a:rPr lang="cs-CZ" sz="4000" dirty="0" err="1"/>
              <a:t>syst</a:t>
            </a:r>
            <a:r>
              <a:rPr lang="cs-CZ" sz="4000" dirty="0"/>
              <a:t>. spis. služby v PO HMP a MČ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446" y="947956"/>
            <a:ext cx="8934275" cy="59100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průzkum v roce 2021,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774 odpovědí z 820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obeslaných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18 % původců má „</a:t>
            </a:r>
            <a:r>
              <a:rPr lang="cs-CZ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eSSL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e-spis: 53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Ginis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Bakaláři: 17			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Dobrá spisovka: 5       	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CapeSoft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			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Domeček: 4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Wess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 Spisová služba: 2</a:t>
            </a:r>
          </a:p>
          <a:p>
            <a:pPr lvl="3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ostatní: 21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elektronické skartační řízení –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agendové IS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účetní doklady, personální, smlouvy, VZ ad.	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2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00" y="291601"/>
            <a:ext cx="8373934" cy="1008694"/>
          </a:xfrm>
        </p:spPr>
        <p:txBody>
          <a:bodyPr>
            <a:noAutofit/>
          </a:bodyPr>
          <a:lstStyle/>
          <a:p>
            <a:r>
              <a:rPr lang="cs-CZ" sz="4000" dirty="0"/>
              <a:t>Co aktuálně dělat?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4400" y="1115736"/>
            <a:ext cx="8373934" cy="55954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provést aktualizaci spisového řádu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zejm.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spisového a skartačního plánu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zajímat se o stav výkonu spisové služby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zejména: 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dokumentů a spisů v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eSSL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dokumentů a spisů uložených ve spisovnách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u zřizovaných organizací (pravidelné skartační řízení)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provádět pravidelně skartační řízení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(elektronické skartační řízení) s AHMP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zajímat se o stav el. systému spisové služby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plnění požadavků Národního standardu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komunikovat s dodavateli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eSSL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 atestaci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(prověřit stávající smlouvy), zapracování legislativních změn, příp. stavu napojení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eSSL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 další IS atd.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Nepodléhat panice!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6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295610"/>
      </p:ext>
    </p:extLst>
  </p:cSld>
  <p:clrMapOvr>
    <a:masterClrMapping/>
  </p:clrMapOvr>
</p:sld>
</file>

<file path=ppt/theme/theme1.xml><?xml version="1.0" encoding="utf-8"?>
<a:theme xmlns:a="http://schemas.openxmlformats.org/drawingml/2006/main" name="Praha_PPT_positive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Praha_PPT_positive</Template>
  <TotalTime>8033</TotalTime>
  <Words>539</Words>
  <Application>Microsoft Office PowerPoint</Application>
  <PresentationFormat>Předvádění na obrazovce (4:3)</PresentationFormat>
  <Paragraphs>87</Paragraphs>
  <Slides>9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Georgia</vt:lpstr>
      <vt:lpstr>Wingdings</vt:lpstr>
      <vt:lpstr>Praha_PPT_positive</vt:lpstr>
      <vt:lpstr>Metodická podpora původců v působnosti Archivu hl. m. Prahy </vt:lpstr>
      <vt:lpstr>Archiv hlavního města Prahy Archivní 6, Praha 4</vt:lpstr>
      <vt:lpstr>Archiv hlavního města Prahy</vt:lpstr>
      <vt:lpstr>Organizace předarchivní péče v AHMP</vt:lpstr>
      <vt:lpstr>Předarchivní péče v AHMP</vt:lpstr>
      <vt:lpstr>El. syst. spis. služby v MHMP a MČ</vt:lpstr>
      <vt:lpstr>El. syst. spis. služby v PO HMP a MČ</vt:lpstr>
      <vt:lpstr>Co aktuálně dělat?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ESSL GINIS</dc:title>
  <dc:creator>Schwallerová Jana (MHMP)</dc:creator>
  <cp:lastModifiedBy>Schwallerová Jana (MHMP, AMP)</cp:lastModifiedBy>
  <cp:revision>159</cp:revision>
  <cp:lastPrinted>2019-04-17T17:05:51Z</cp:lastPrinted>
  <dcterms:created xsi:type="dcterms:W3CDTF">2017-11-14T14:01:18Z</dcterms:created>
  <dcterms:modified xsi:type="dcterms:W3CDTF">2023-08-01T12:14:32Z</dcterms:modified>
</cp:coreProperties>
</file>