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84" r:id="rId4"/>
    <p:sldId id="313" r:id="rId5"/>
    <p:sldId id="283" r:id="rId6"/>
    <p:sldId id="271" r:id="rId7"/>
    <p:sldId id="314" r:id="rId8"/>
    <p:sldId id="315" r:id="rId9"/>
    <p:sldId id="316" r:id="rId10"/>
    <p:sldId id="269" r:id="rId11"/>
    <p:sldId id="317" r:id="rId12"/>
    <p:sldId id="318" r:id="rId13"/>
    <p:sldId id="319" r:id="rId14"/>
    <p:sldId id="320" r:id="rId15"/>
    <p:sldId id="321" r:id="rId16"/>
    <p:sldId id="266" r:id="rId17"/>
    <p:sldId id="322" r:id="rId18"/>
    <p:sldId id="304" r:id="rId19"/>
    <p:sldId id="323" r:id="rId20"/>
    <p:sldId id="27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FEF"/>
    <a:srgbClr val="FF5867"/>
    <a:srgbClr val="1003A3"/>
    <a:srgbClr val="FFD200"/>
    <a:srgbClr val="E0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A1DB-CB73-4083-B4A5-DD484481A98D}" type="datetimeFigureOut">
              <a:rPr lang="cs-CZ" smtClean="0"/>
              <a:t>12.1.2026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EEA08-3867-4EAD-85B3-68D554F229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F5F7D38-B351-A8D0-99B8-58BFCC5BA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DA1E802-FA07-0928-ABB6-BF35E29D7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6261347"/>
            <a:ext cx="6983413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930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 obrázkem a texte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1268999"/>
            <a:ext cx="7631663" cy="4247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3563" y="1268413"/>
            <a:ext cx="3671887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563" y="2060575"/>
            <a:ext cx="3671887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31E0AF5-61B6-F792-69E8-2CBF895EF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 obrázkem a textem 2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1268999"/>
            <a:ext cx="7631663" cy="4247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3562" y="1268413"/>
            <a:ext cx="3671887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562" y="2060575"/>
            <a:ext cx="3671888" cy="345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</a:t>
            </a:r>
            <a:r>
              <a:rPr lang="cs-CZ" dirty="0" err="1"/>
              <a:t>úrove</a:t>
            </a:r>
            <a:endParaRPr lang="cs-CZ" dirty="0"/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65F5EBB-B732-088E-321B-8C00761A1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 obrázkem a texte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3672438" cy="1979819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3010" y="1268413"/>
            <a:ext cx="3672439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563" y="2060575"/>
            <a:ext cx="3671887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obrázku 8">
            <a:extLst>
              <a:ext uri="{FF2B5EF4-FFF2-40B4-BE49-F238E27FC236}">
                <a16:creationId xmlns:a16="http://schemas.microsoft.com/office/drawing/2014/main" id="{A0C38D75-5841-F964-5B6B-CA7744DF8C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337" y="1269000"/>
            <a:ext cx="3743325" cy="424756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53DAFFD6-C7E0-1D6F-23F9-6DB6A2EB37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000" y="3500438"/>
            <a:ext cx="3672438" cy="2016126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BB31B2A-4DED-AA22-DE5B-86A06CADE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 obrázkem a textem 3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3672438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3562" y="1268413"/>
            <a:ext cx="3671887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3562" y="2060575"/>
            <a:ext cx="3671888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obrázku 8">
            <a:extLst>
              <a:ext uri="{FF2B5EF4-FFF2-40B4-BE49-F238E27FC236}">
                <a16:creationId xmlns:a16="http://schemas.microsoft.com/office/drawing/2014/main" id="{A0C38D75-5841-F964-5B6B-CA7744DF8C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000" y="1269000"/>
            <a:ext cx="3743663" cy="4247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53DAFFD6-C7E0-1D6F-23F9-6DB6A2EB37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4324" y="3500438"/>
            <a:ext cx="3694113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F9CDB5B-1926-7DC2-92BD-1EF2FE7AA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 obrázkem a textem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1268999"/>
            <a:ext cx="5688563" cy="4247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8249" y="1268413"/>
            <a:ext cx="1727199" cy="936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8248" y="2348999"/>
            <a:ext cx="1727201" cy="316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1268412"/>
            <a:ext cx="367188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61ADCE8-D353-7E74-2C01-B92BF4934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 obrázkem a textem 4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1268999"/>
            <a:ext cx="5688563" cy="4247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8249" y="1268413"/>
            <a:ext cx="1727199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8248" y="2348999"/>
            <a:ext cx="1727201" cy="316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1268413"/>
            <a:ext cx="3671887" cy="424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DB1533-CAE7-25C4-56E3-5BAD3DEAB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 obrázkem a textem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2132999"/>
            <a:ext cx="5688563" cy="3383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0462" y="1268413"/>
            <a:ext cx="5614987" cy="4248150"/>
          </a:xfrm>
          <a:prstGeom prst="rect">
            <a:avLst/>
          </a:prstGeom>
        </p:spPr>
        <p:txBody>
          <a:bodyPr numCol="3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99" y="1268413"/>
            <a:ext cx="5688563" cy="792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FC22531-D82B-8886-AEF5-F6BE2E32E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 obrázkem a textem 5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2132999"/>
            <a:ext cx="5688563" cy="33835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0462" y="1268413"/>
            <a:ext cx="5614987" cy="4248150"/>
          </a:xfrm>
          <a:prstGeom prst="rect">
            <a:avLst/>
          </a:prstGeom>
        </p:spPr>
        <p:txBody>
          <a:bodyPr numCol="3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00" y="1268413"/>
            <a:ext cx="5688562" cy="792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BF3E3CB-B3E7-AEE7-D383-50D087390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 obrázkem a textem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999" y="1269000"/>
            <a:ext cx="5615539" cy="20155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8249" y="1268413"/>
            <a:ext cx="1727199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8250" y="2060575"/>
            <a:ext cx="1727200" cy="3097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1268412"/>
            <a:ext cx="367188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obrázku 8">
            <a:extLst>
              <a:ext uri="{FF2B5EF4-FFF2-40B4-BE49-F238E27FC236}">
                <a16:creationId xmlns:a16="http://schemas.microsoft.com/office/drawing/2014/main" id="{6EEC3BBA-E6EE-F551-E498-9D4FD5E6C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949" y="3504637"/>
            <a:ext cx="5615539" cy="20119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80C4821-F99A-5F57-E156-446911440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8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 obrázkem a textem 4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5615538" cy="20155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8249" y="1268413"/>
            <a:ext cx="1727199" cy="79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8248" y="2348999"/>
            <a:ext cx="1727201" cy="3166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1268412"/>
            <a:ext cx="3671888" cy="4247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obrázku 8">
            <a:extLst>
              <a:ext uri="{FF2B5EF4-FFF2-40B4-BE49-F238E27FC236}">
                <a16:creationId xmlns:a16="http://schemas.microsoft.com/office/drawing/2014/main" id="{6EEC3BBA-E6EE-F551-E498-9D4FD5E6C2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24" y="3500437"/>
            <a:ext cx="5615537" cy="20155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B8ABEFB-E374-B6A8-3407-2DEA9086F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4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text 10">
            <a:extLst>
              <a:ext uri="{FF2B5EF4-FFF2-40B4-BE49-F238E27FC236}">
                <a16:creationId xmlns:a16="http://schemas.microsoft.com/office/drawing/2014/main" id="{81B7C7AF-A92B-D753-90A7-9B759C96E3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6261347"/>
            <a:ext cx="6983413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1FEBD80-C49F-A871-861C-E847EE01C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6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 obrázkem a textem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1"/>
            <a:ext cx="3672438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8A8564-881C-50CF-2A60-7B09F43F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3500476"/>
            <a:ext cx="3672438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D4B6A3B-6C26-FFC6-CA77-A0B0859A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0" y="4149063"/>
            <a:ext cx="3672438" cy="136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B27214F-B014-92F5-C872-0F624917A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563" y="1268412"/>
            <a:ext cx="367243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AB506D3C-D5D4-96C8-0E66-94052C2EED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338" y="1269001"/>
            <a:ext cx="3743326" cy="20155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639622E-8BA8-443A-2168-09E0B59A76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7114" y="3501363"/>
            <a:ext cx="3740550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D7FAEA4A-4AD6-EB19-0DF9-F6239E999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DA388C-A127-B025-03AA-D6A175DE2D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4338" y="4149725"/>
            <a:ext cx="3743325" cy="1366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9971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9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 obrázkem a textem 4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089EB45-5ED4-3B03-10A8-D69050408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B207C5E7-ECE9-4DEB-6882-8BA6AE3EB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1"/>
            <a:ext cx="3672438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2C966756-5FE1-8E38-A1A5-5665AAB02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3500476"/>
            <a:ext cx="3672438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text 7">
            <a:extLst>
              <a:ext uri="{FF2B5EF4-FFF2-40B4-BE49-F238E27FC236}">
                <a16:creationId xmlns:a16="http://schemas.microsoft.com/office/drawing/2014/main" id="{71457BA5-FB80-D52B-7CFF-5A1A6BA69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0" y="4149063"/>
            <a:ext cx="3672438" cy="136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text 6">
            <a:extLst>
              <a:ext uri="{FF2B5EF4-FFF2-40B4-BE49-F238E27FC236}">
                <a16:creationId xmlns:a16="http://schemas.microsoft.com/office/drawing/2014/main" id="{9A637E39-2500-05B3-01AA-F0BDD9353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563" y="1268412"/>
            <a:ext cx="367243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symbol obrázku 8">
            <a:extLst>
              <a:ext uri="{FF2B5EF4-FFF2-40B4-BE49-F238E27FC236}">
                <a16:creationId xmlns:a16="http://schemas.microsoft.com/office/drawing/2014/main" id="{D00B8FE9-9632-788E-0B99-9F90C8E8B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338" y="1269001"/>
            <a:ext cx="3743325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8" name="Zástupný text 12">
            <a:extLst>
              <a:ext uri="{FF2B5EF4-FFF2-40B4-BE49-F238E27FC236}">
                <a16:creationId xmlns:a16="http://schemas.microsoft.com/office/drawing/2014/main" id="{B37B8500-3521-B686-7398-8C40114DFD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7114" y="3501363"/>
            <a:ext cx="3740550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1656338B-C38F-5E1C-E94D-1A7EC6C394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4338" y="4149725"/>
            <a:ext cx="3743325" cy="1366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36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 obrázkem a textem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Zástupný symbol obrázku 8">
            <a:extLst>
              <a:ext uri="{FF2B5EF4-FFF2-40B4-BE49-F238E27FC236}">
                <a16:creationId xmlns:a16="http://schemas.microsoft.com/office/drawing/2014/main" id="{15277A35-1014-ADA0-863C-72265E23A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1"/>
            <a:ext cx="3672438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1" name="Zástupný text 4">
            <a:extLst>
              <a:ext uri="{FF2B5EF4-FFF2-40B4-BE49-F238E27FC236}">
                <a16:creationId xmlns:a16="http://schemas.microsoft.com/office/drawing/2014/main" id="{4DFA976B-3D46-18D7-F4EC-734585837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650" y="3500788"/>
            <a:ext cx="3672788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text 7">
            <a:extLst>
              <a:ext uri="{FF2B5EF4-FFF2-40B4-BE49-F238E27FC236}">
                <a16:creationId xmlns:a16="http://schemas.microsoft.com/office/drawing/2014/main" id="{0522D333-0D48-66D9-5665-094924EC46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0" y="4256088"/>
            <a:ext cx="3672438" cy="1260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text 6">
            <a:extLst>
              <a:ext uri="{FF2B5EF4-FFF2-40B4-BE49-F238E27FC236}">
                <a16:creationId xmlns:a16="http://schemas.microsoft.com/office/drawing/2014/main" id="{4778EB0B-1F6C-BB62-D181-9AA4EFB21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563" y="1268412"/>
            <a:ext cx="367243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4" name="Zástupný symbol obrázku 8">
            <a:extLst>
              <a:ext uri="{FF2B5EF4-FFF2-40B4-BE49-F238E27FC236}">
                <a16:creationId xmlns:a16="http://schemas.microsoft.com/office/drawing/2014/main" id="{EA807347-2A0D-885E-8D90-98EAA100FD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000" y="1269002"/>
            <a:ext cx="3743663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5" name="Zástupný text 12">
            <a:extLst>
              <a:ext uri="{FF2B5EF4-FFF2-40B4-BE49-F238E27FC236}">
                <a16:creationId xmlns:a16="http://schemas.microsoft.com/office/drawing/2014/main" id="{DF286202-81C1-81CD-5383-ED0D8F17C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8552" y="3501232"/>
            <a:ext cx="3739112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B65BCE6A-AD0E-A5E1-267E-97BE4DDE5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949D90-1D72-F66D-E569-7F35E4AA75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4338" y="4256088"/>
            <a:ext cx="3738562" cy="126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450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 obrázkem a textem 4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3DFAAF-7D78-4CCE-AAEC-6A79AEF7C7C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25CCE74-3F74-FC80-602E-B446D619A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14" name="Zástupný symbol obrázku 8">
            <a:extLst>
              <a:ext uri="{FF2B5EF4-FFF2-40B4-BE49-F238E27FC236}">
                <a16:creationId xmlns:a16="http://schemas.microsoft.com/office/drawing/2014/main" id="{232153FF-82EB-C72C-65E9-03FD2B7C32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1"/>
            <a:ext cx="3672438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23627A4B-973C-E73C-AA2C-2278E7EF3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650" y="3500788"/>
            <a:ext cx="3672788" cy="64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7">
            <a:extLst>
              <a:ext uri="{FF2B5EF4-FFF2-40B4-BE49-F238E27FC236}">
                <a16:creationId xmlns:a16="http://schemas.microsoft.com/office/drawing/2014/main" id="{ABAB7416-16F1-E82B-A333-9034205A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000" y="4148932"/>
            <a:ext cx="3672438" cy="1367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text 6">
            <a:extLst>
              <a:ext uri="{FF2B5EF4-FFF2-40B4-BE49-F238E27FC236}">
                <a16:creationId xmlns:a16="http://schemas.microsoft.com/office/drawing/2014/main" id="{4D67E94D-D911-B12B-5308-3920F1BFE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563" y="1268412"/>
            <a:ext cx="3672437" cy="4248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1" name="Zástupný symbol obrázku 8">
            <a:extLst>
              <a:ext uri="{FF2B5EF4-FFF2-40B4-BE49-F238E27FC236}">
                <a16:creationId xmlns:a16="http://schemas.microsoft.com/office/drawing/2014/main" id="{FDBA4BBE-6A24-15BE-D4E5-1E67EB1A66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000" y="1269002"/>
            <a:ext cx="3743663" cy="20155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2" name="Zástupný text 12">
            <a:extLst>
              <a:ext uri="{FF2B5EF4-FFF2-40B4-BE49-F238E27FC236}">
                <a16:creationId xmlns:a16="http://schemas.microsoft.com/office/drawing/2014/main" id="{FBC465DD-5A95-5B8B-83E9-ECA89608B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8552" y="3501232"/>
            <a:ext cx="3739112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15397220-D870-9126-29B7-DC8E7DAC08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4338" y="4149725"/>
            <a:ext cx="3743325" cy="1366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144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36" userDrawn="1">
          <p15:clr>
            <a:srgbClr val="FBAE40"/>
          </p15:clr>
        </p15:guide>
        <p15:guide id="3" pos="212" userDrawn="1">
          <p15:clr>
            <a:srgbClr val="FBAE40"/>
          </p15:clr>
        </p15:guide>
        <p15:guide id="4" pos="1300" userDrawn="1">
          <p15:clr>
            <a:srgbClr val="FBAE40"/>
          </p15:clr>
        </p15:guide>
        <p15:guide id="5" pos="2525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5019" userDrawn="1">
          <p15:clr>
            <a:srgbClr val="FBAE40"/>
          </p15:clr>
        </p15:guide>
        <p15:guide id="9" pos="3931" userDrawn="1">
          <p15:clr>
            <a:srgbClr val="FBAE40"/>
          </p15:clr>
        </p15:guide>
        <p15:guide id="10" pos="5155" userDrawn="1">
          <p15:clr>
            <a:srgbClr val="FBAE40"/>
          </p15:clr>
        </p15:guide>
        <p15:guide id="11" pos="6244" userDrawn="1">
          <p15:clr>
            <a:srgbClr val="FBAE40"/>
          </p15:clr>
        </p15:guide>
        <p15:guide id="12" pos="6380" userDrawn="1">
          <p15:clr>
            <a:srgbClr val="FBAE40"/>
          </p15:clr>
        </p15:guide>
        <p15:guide id="13" pos="7468" userDrawn="1">
          <p15:clr>
            <a:srgbClr val="FBAE40"/>
          </p15:clr>
        </p15:guide>
        <p15:guide id="14" orient="horz" pos="2069" userDrawn="1">
          <p15:clr>
            <a:srgbClr val="FBAE40"/>
          </p15:clr>
        </p15:guide>
        <p15:guide id="15" orient="horz" pos="2205" userDrawn="1">
          <p15:clr>
            <a:srgbClr val="FBAE40"/>
          </p15:clr>
        </p15:guide>
        <p15:guide id="16" orient="horz" pos="799" userDrawn="1">
          <p15:clr>
            <a:srgbClr val="FBAE40"/>
          </p15:clr>
        </p15:guide>
        <p15:guide id="17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3">
    <p:bg>
      <p:bgPr>
        <a:solidFill>
          <a:srgbClr val="F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text 10">
            <a:extLst>
              <a:ext uri="{FF2B5EF4-FFF2-40B4-BE49-F238E27FC236}">
                <a16:creationId xmlns:a16="http://schemas.microsoft.com/office/drawing/2014/main" id="{170477CF-6967-A066-B99B-92597C336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6261347"/>
            <a:ext cx="6983413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0F0C29F-9685-F04D-C069-761A7FAA0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2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s fotk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63DFAB0-05FF-3121-ED92-39A60B205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AA91151A-EDA7-C130-5013-C084ADE4E437}"/>
              </a:ext>
            </a:extLst>
          </p:cNvPr>
          <p:cNvSpPr txBox="1">
            <a:spLocks/>
          </p:cNvSpPr>
          <p:nvPr userDrawn="1"/>
        </p:nvSpPr>
        <p:spPr>
          <a:xfrm>
            <a:off x="336000" y="6237000"/>
            <a:ext cx="9144000" cy="43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</a:rPr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14DC3FD-CAED-0E84-FDA9-07363BC22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obrázkem 1">
    <p:bg>
      <p:bgPr>
        <a:solidFill>
          <a:srgbClr val="FF5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11519450" cy="4320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C0C5696-B67E-655D-A675-391F996CE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 obrázke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11519450" cy="4320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963BFC3-F014-4F13-3421-E9C0A0978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 obrázkem 1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1151945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83E9FB7-15B1-77FB-077C-AA7EBE7B6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1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ílé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D312D3E-BBC9-896C-7193-31C92EDD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žluté pozadí"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5C86C29-0007-1303-6663-6299AD14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1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71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69" userDrawn="1">
          <p15:clr>
            <a:srgbClr val="F26B43"/>
          </p15:clr>
        </p15:guide>
        <p15:guide id="2" pos="198" userDrawn="1">
          <p15:clr>
            <a:srgbClr val="F26B43"/>
          </p15:clr>
        </p15:guide>
        <p15:guide id="3" orient="horz" pos="2205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pos="1300" userDrawn="1">
          <p15:clr>
            <a:srgbClr val="F26B43"/>
          </p15:clr>
        </p15:guide>
        <p15:guide id="7" pos="1436" userDrawn="1">
          <p15:clr>
            <a:srgbClr val="F26B43"/>
          </p15:clr>
        </p15:guide>
        <p15:guide id="8" pos="2525" userDrawn="1">
          <p15:clr>
            <a:srgbClr val="F26B43"/>
          </p15:clr>
        </p15:guide>
        <p15:guide id="9" pos="2661" userDrawn="1">
          <p15:clr>
            <a:srgbClr val="F26B43"/>
          </p15:clr>
        </p15:guide>
        <p15:guide id="10" pos="3795" userDrawn="1">
          <p15:clr>
            <a:srgbClr val="F26B43"/>
          </p15:clr>
        </p15:guide>
        <p15:guide id="11" pos="5019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5155" userDrawn="1">
          <p15:clr>
            <a:srgbClr val="F26B43"/>
          </p15:clr>
        </p15:guide>
        <p15:guide id="14" pos="6244" userDrawn="1">
          <p15:clr>
            <a:srgbClr val="F26B43"/>
          </p15:clr>
        </p15:guide>
        <p15:guide id="15" pos="6380" userDrawn="1">
          <p15:clr>
            <a:srgbClr val="F26B43"/>
          </p15:clr>
        </p15:guide>
        <p15:guide id="16" pos="74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F4F56-09AD-9AA3-3491-7A3BA953F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Informační schůzka pro původce</a:t>
            </a:r>
            <a:br>
              <a:rPr lang="cs-CZ" dirty="0"/>
            </a:br>
            <a:r>
              <a:rPr lang="cs-CZ" dirty="0"/>
              <a:t>2026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D0F010-9A3B-B53A-6CEB-C10946CC4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algn="l" rtl="0"/>
            <a:r>
              <a:rPr lang="cs-CZ" dirty="0"/>
              <a:t>Odbor archiv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389177-206E-59E2-BEA3-DBA2C0EBC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R="0" algn="l" rtl="0"/>
            <a:r>
              <a:rPr lang="cs-CZ" dirty="0"/>
              <a:t>Jan Schwaller | jan.schwaller@praha.eu (s využitím materiálů MV ČR)</a:t>
            </a:r>
          </a:p>
        </p:txBody>
      </p:sp>
    </p:spTree>
    <p:extLst>
      <p:ext uri="{BB962C8B-B14F-4D97-AF65-F5344CB8AC3E}">
        <p14:creationId xmlns:p14="http://schemas.microsoft.com/office/powerpoint/2010/main" val="332790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AB21DE37-1749-CAE0-8B91-2DFD56B44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1.1.2027</a:t>
            </a:r>
          </a:p>
        </p:txBody>
      </p:sp>
      <p:pic>
        <p:nvPicPr>
          <p:cNvPr id="8" name="Zástupný obsah 10">
            <a:extLst>
              <a:ext uri="{FF2B5EF4-FFF2-40B4-BE49-F238E27FC236}">
                <a16:creationId xmlns:a16="http://schemas.microsoft.com/office/drawing/2014/main" id="{AE16B60D-50C4-633C-E55C-ED5F7E2D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0" y="837000"/>
            <a:ext cx="10197127" cy="5328000"/>
          </a:xfrm>
          <a:prstGeom prst="rect">
            <a:avLst/>
          </a:prstGeom>
          <a:noFill/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A8872CFE-F5D1-0507-ECEE-206647866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5786" y="2010806"/>
            <a:ext cx="3132214" cy="1303681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2B05D95-E1BE-A215-523D-B3F07064A92A}"/>
              </a:ext>
            </a:extLst>
          </p:cNvPr>
          <p:cNvSpPr/>
          <p:nvPr/>
        </p:nvSpPr>
        <p:spPr>
          <a:xfrm>
            <a:off x="3840801" y="4330066"/>
            <a:ext cx="2363637" cy="605853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5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B6B341-CDB0-5134-D691-0DF7FC084714}"/>
              </a:ext>
            </a:extLst>
          </p:cNvPr>
          <p:cNvSpPr txBox="1"/>
          <p:nvPr/>
        </p:nvSpPr>
        <p:spPr>
          <a:xfrm>
            <a:off x="2263977" y="5682107"/>
            <a:ext cx="97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ESSL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D289A19-D504-FF75-C679-8F104B3F9DD8}"/>
              </a:ext>
            </a:extLst>
          </p:cNvPr>
          <p:cNvSpPr txBox="1"/>
          <p:nvPr/>
        </p:nvSpPr>
        <p:spPr>
          <a:xfrm>
            <a:off x="8472000" y="5682107"/>
            <a:ext cx="97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AIS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EE36ED51-BDCB-0273-539E-F66267F7F6A7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 flipH="1">
            <a:off x="2749318" y="4033786"/>
            <a:ext cx="1187560" cy="164832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B1E2F9D5-7E75-EC5A-EDE0-2136C8A83E29}"/>
              </a:ext>
            </a:extLst>
          </p:cNvPr>
          <p:cNvSpPr/>
          <p:nvPr/>
        </p:nvSpPr>
        <p:spPr>
          <a:xfrm>
            <a:off x="3558365" y="3124857"/>
            <a:ext cx="2584651" cy="106487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1318D41-55FF-FBF2-2D07-96C37FACC000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858291" y="4847194"/>
            <a:ext cx="2618491" cy="11043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9B7B557-B8EB-EBDD-EA20-88944A605DE4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7869298" y="3123567"/>
            <a:ext cx="878340" cy="251410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66431-8B76-649E-3714-15FC5B63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F080E92-C19D-AFBB-26B2-D1C1EBE8AB54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od 1. 7. 2023 do 31. 12. 2026.</a:t>
            </a:r>
          </a:p>
          <a:p>
            <a:pPr algn="just"/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vymezují časové období, od kdy je možné objednat atest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 kdy musí být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upraven tak, aby spisová služba byla vedena výhradně v atestovaném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výkon spisové služby uveden do souladu s požadavky archivního zákona, spisové vyhlášky a národního standardu.</a:t>
            </a:r>
            <a:endParaRPr lang="en-US" sz="16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2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9F3C2-44E6-BC9E-6861-A561FB43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D9033D42-3213-FEC6-1950-CAF11E8F4A85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veřejnoprávní původce může v přechodném období vykonávat spisovou službu nadále stávajícím způsobem, musí je však využít k přípravě na přechod k výkonu spisové služby v atestovaném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42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6BE27-10E2-FE88-398E-D4A58CE9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7C65542A-AE52-6FA0-A2F7-F6BAF78EA30E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Posouzení stávajícího užívaného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stránce plnění všech činností podle požadavků příslušných právních předpisů (všechny operace s dokumenty a spisy od jejich vzniku, resp. příjmu až po jejich vyřazení probíhají v souladu s příslušnými právními předpisy).</a:t>
            </a:r>
          </a:p>
          <a:p>
            <a:pPr algn="just"/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Zjištění, jaké další systémy sloužící k evidenci dokumentů již jsou, nebo budou muset být napojeny na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7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142C4-C78C-F939-6C9F-8F98EA2C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76CE65A-76BE-2720-86F3-FB7BEEFFBDE7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prověření stávající smlouvy o provozování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zahájení jednání s dodavatelem s požadavkem další podpory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až do doby nasazení atestovaného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(zejména zajištění činnosti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alespoň ve stávajícím rozsahu a pro přípravu migrace dat do atestovaného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5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49E16-FDC1-CCE3-16C4-BA7308F1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0015ACF5-E6C8-E873-8093-F8DFDA2C85F1}"/>
              </a:ext>
            </a:extLst>
          </p:cNvPr>
          <p:cNvSpPr txBox="1"/>
          <p:nvPr/>
        </p:nvSpPr>
        <p:spPr>
          <a:xfrm>
            <a:off x="314324" y="1268413"/>
            <a:ext cx="10101675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informatických činností MHMP připravuje novou veřejnou zakázku, která má zajistit dostatečný rámec pro pokrytí a realizaci rozvojových potřeb systému e-Spis v následujících letech, včetně rozšíření funkcionalit vyplývajících z nových požadavků DEPA a centrálních integračních záměrů HMP.</a:t>
            </a: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implementace a využití systému spisové služby e-Spis / e-Spis  LITE</a:t>
            </a: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Multilicence e-Spisu je dostupná všem organizacím zřizovaným HMP a městskými částmi, které se připojují k centrální infrastruktuře HMP (v rámci datového centra HMP). Žádosti o implementaci spisové služby e-Spis /  e-Spis  LITE jsou podávány prostřednictvím centrálního ServiceDesku MHMP – žádost odevzdává zřizovatel (městská část) / věcně příslušný odbor MHMP (v případě organizací MHMP), který zároveň koordinuje zájem svých zřizovaných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13926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F66B4C1-EB7A-489A-E02D-FB1CCABDF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KONTAKT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F5C509F-4D1B-F348-DBEF-423BAEA52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00" y="1427375"/>
            <a:ext cx="3671887" cy="648587"/>
          </a:xfrm>
        </p:spPr>
        <p:txBody>
          <a:bodyPr>
            <a:normAutofit fontScale="62500" lnSpcReduction="20000"/>
          </a:bodyPr>
          <a:lstStyle/>
          <a:p>
            <a:r>
              <a:rPr lang="cs-CZ" sz="3400" b="1" dirty="0"/>
              <a:t>Mgr. Jakub Vaněk</a:t>
            </a:r>
          </a:p>
          <a:p>
            <a:r>
              <a:rPr lang="cs-CZ" sz="2600" dirty="0"/>
              <a:t>Manažer rozvoje IS/ICT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43629B4-0B8D-6ADD-13B5-5B3A84961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999" y="2493001"/>
            <a:ext cx="1103819" cy="648588"/>
          </a:xfrm>
        </p:spPr>
        <p:txBody>
          <a:bodyPr>
            <a:normAutofit/>
          </a:bodyPr>
          <a:lstStyle/>
          <a:p>
            <a:r>
              <a:rPr lang="cs-CZ" sz="2000" dirty="0"/>
              <a:t>Kontakt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3E0E62-9427-B212-CD06-0D19B1E5836C}"/>
              </a:ext>
            </a:extLst>
          </p:cNvPr>
          <p:cNvSpPr txBox="1"/>
          <p:nvPr/>
        </p:nvSpPr>
        <p:spPr>
          <a:xfrm>
            <a:off x="1848000" y="2487170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236 002 812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jakub.vanek@praha.eu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AB5A04-6F22-0C12-4CCF-F2BB96850E15}"/>
              </a:ext>
            </a:extLst>
          </p:cNvPr>
          <p:cNvSpPr txBox="1"/>
          <p:nvPr/>
        </p:nvSpPr>
        <p:spPr>
          <a:xfrm>
            <a:off x="479999" y="3516357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2D07D6-9F6D-F216-F892-4F35F7B8B4AE}"/>
              </a:ext>
            </a:extLst>
          </p:cNvPr>
          <p:cNvSpPr txBox="1"/>
          <p:nvPr/>
        </p:nvSpPr>
        <p:spPr>
          <a:xfrm>
            <a:off x="1848000" y="3532740"/>
            <a:ext cx="430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rozvoje IS/ICT a řízení projektů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0E33AB-8AEE-3FDE-02A3-6A00503BC415}"/>
              </a:ext>
            </a:extLst>
          </p:cNvPr>
          <p:cNvSpPr txBox="1"/>
          <p:nvPr/>
        </p:nvSpPr>
        <p:spPr>
          <a:xfrm>
            <a:off x="498386" y="4457889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EFE2FD-828E-549B-E76A-3A96F69D44DE}"/>
              </a:ext>
            </a:extLst>
          </p:cNvPr>
          <p:cNvSpPr txBox="1"/>
          <p:nvPr/>
        </p:nvSpPr>
        <p:spPr>
          <a:xfrm>
            <a:off x="1846119" y="4457889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Škodův palác, místnost 565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1, Nové Město, Jungmannova 35</a:t>
            </a:r>
          </a:p>
        </p:txBody>
      </p:sp>
    </p:spTree>
    <p:extLst>
      <p:ext uri="{BB962C8B-B14F-4D97-AF65-F5344CB8AC3E}">
        <p14:creationId xmlns:p14="http://schemas.microsoft.com/office/powerpoint/2010/main" val="32585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CDBA0-A753-8187-8A4B-E6BB5AD53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82BB86CA-BF73-8423-8DAB-72EA25B85671}"/>
              </a:ext>
            </a:extLst>
          </p:cNvPr>
          <p:cNvSpPr txBox="1"/>
          <p:nvPr/>
        </p:nvSpPr>
        <p:spPr>
          <a:xfrm>
            <a:off x="314324" y="1268413"/>
            <a:ext cx="7221675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atestovaného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jeho nasazení po stránce technické (zejména požadavky HW, SW, konektivita systému, dostatečná kapacita úložiště aj.).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Souběžně probíhá příprava užívání atestovaného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stránce personální (zejména příprava zaměstnanců, kteří budou nový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provozovat a používat).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interních předpisů (zejména spisového řádu a SPISOVÉHO A SKARTAČNÍHO PLÁNU) a dalších metodických pomůcek úřadu pro zabezpečení výkonu spisové služby a jejich implementace.</a:t>
            </a:r>
          </a:p>
        </p:txBody>
      </p:sp>
    </p:spTree>
    <p:extLst>
      <p:ext uri="{BB962C8B-B14F-4D97-AF65-F5344CB8AC3E}">
        <p14:creationId xmlns:p14="http://schemas.microsoft.com/office/powerpoint/2010/main" val="96795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B1FF721B-E40E-2DF5-E446-DF7A07430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PŘECHODNÉ OBDOBÍ</a:t>
            </a:r>
          </a:p>
        </p:txBody>
      </p:sp>
      <p:pic>
        <p:nvPicPr>
          <p:cNvPr id="3" name="Zástupný symbol obrázku 2" descr="Obsah obrázku text, snímek obrazovky, Webové stránky, Webová stránka&#10;&#10;Obsah generovaný pomocí AI může být nesprávný.">
            <a:extLst>
              <a:ext uri="{FF2B5EF4-FFF2-40B4-BE49-F238E27FC236}">
                <a16:creationId xmlns:a16="http://schemas.microsoft.com/office/drawing/2014/main" id="{782E1B0A-94E1-3F41-431C-B24B46F0CE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757"/>
          <a:stretch>
            <a:fillRect/>
          </a:stretch>
        </p:blipFill>
        <p:spPr>
          <a:xfrm>
            <a:off x="336000" y="837000"/>
            <a:ext cx="8247273" cy="4536000"/>
          </a:xfrm>
        </p:spPr>
      </p:pic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C71C950B-40E2-0A36-0983-1C4263CE6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5516999"/>
            <a:ext cx="8621265" cy="288000"/>
          </a:xfrm>
        </p:spPr>
        <p:txBody>
          <a:bodyPr>
            <a:noAutofit/>
          </a:bodyPr>
          <a:lstStyle/>
          <a:p>
            <a:r>
              <a:rPr lang="cs-CZ" sz="1400" dirty="0"/>
              <a:t>https://mv.gov.cz/clanek/materialy-ze-seminare-pro-obce-k-aktualne-platne-legislative-pro-vykon-spisove-sluzby-se-zamerenim-na-atestace-essl.aspx</a:t>
            </a:r>
          </a:p>
        </p:txBody>
      </p:sp>
    </p:spTree>
    <p:extLst>
      <p:ext uri="{BB962C8B-B14F-4D97-AF65-F5344CB8AC3E}">
        <p14:creationId xmlns:p14="http://schemas.microsoft.com/office/powerpoint/2010/main" val="376762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B00C6-5944-B3D1-A45D-81B5359F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B53FA592-9C68-2C4D-E4C8-F40E34D05DF6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Významnou metodickou pomoc poskytne každému veřejnoprávnímu původci archiv, vykonávající u něho kontrolu spisové služby a výběr archiválií. Příslušný archiv však musí mít dostatek informací o průběhu a výsledku přípravy v přechodném období. Ty se však musí dozvědět co nejdříve, nikoliv až před nasazením atestovaného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 není schopen zpracovat pro původce analýzu systému vedení spisové služby.</a:t>
            </a:r>
          </a:p>
          <a:p>
            <a:pPr algn="just"/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4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08DCCDCB-43FE-925A-A40A-C1B0BF1A7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1. 1. 2027</a:t>
            </a:r>
          </a:p>
        </p:txBody>
      </p:sp>
      <p:pic>
        <p:nvPicPr>
          <p:cNvPr id="6" name="Zástupný obsah 10">
            <a:extLst>
              <a:ext uri="{FF2B5EF4-FFF2-40B4-BE49-F238E27FC236}">
                <a16:creationId xmlns:a16="http://schemas.microsoft.com/office/drawing/2014/main" id="{2B8312E7-20E9-93A2-3AC7-2E529AE0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909000"/>
            <a:ext cx="9975730" cy="521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02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54A95F1-F0BB-4BD1-A1B0-6C6A1C3FA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AHMP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B2690E-0ECA-177A-DFCC-E3CEA9204712}"/>
              </a:ext>
            </a:extLst>
          </p:cNvPr>
          <p:cNvSpPr txBox="1"/>
          <p:nvPr/>
        </p:nvSpPr>
        <p:spPr>
          <a:xfrm>
            <a:off x="271466" y="1917001"/>
            <a:ext cx="55796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Jan SCHWALLER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236 00 4062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Jan.Schwaller@praha.eu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606D00-563D-736B-EEC7-A67734797C5E}"/>
              </a:ext>
            </a:extLst>
          </p:cNvPr>
          <p:cNvSpPr txBox="1"/>
          <p:nvPr/>
        </p:nvSpPr>
        <p:spPr>
          <a:xfrm>
            <a:off x="285556" y="2889683"/>
            <a:ext cx="540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Jiří BOROVSKÝ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236 00 4062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Jiri.Borovsky@praha.eu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2BEF6A-8A79-6777-681F-3C4731638248}"/>
              </a:ext>
            </a:extLst>
          </p:cNvPr>
          <p:cNvSpPr txBox="1"/>
          <p:nvPr/>
        </p:nvSpPr>
        <p:spPr>
          <a:xfrm>
            <a:off x="336000" y="3848618"/>
            <a:ext cx="53495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Veronika KNOTKOVÁ, Ph.D.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236 00 4063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Veronika.Knotkova@praha.eu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0C98AD-7B14-1734-A018-00FD1F73C8C4}"/>
              </a:ext>
            </a:extLst>
          </p:cNvPr>
          <p:cNvSpPr txBox="1"/>
          <p:nvPr/>
        </p:nvSpPr>
        <p:spPr>
          <a:xfrm>
            <a:off x="6065960" y="1917000"/>
            <a:ext cx="55796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Václav NOVÁK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236 00 4077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Vaclav.Novak@praha.eu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A764384-F306-7807-1672-C15E3A58BC95}"/>
              </a:ext>
            </a:extLst>
          </p:cNvPr>
          <p:cNvSpPr txBox="1"/>
          <p:nvPr/>
        </p:nvSpPr>
        <p:spPr>
          <a:xfrm>
            <a:off x="6096000" y="2879122"/>
            <a:ext cx="5549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Pavla SAVICKÁ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236 00 4013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Pavla.Savicka@praha.eu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E16B817-BCF7-BE81-9804-09FA11F276C1}"/>
              </a:ext>
            </a:extLst>
          </p:cNvPr>
          <p:cNvSpPr txBox="1"/>
          <p:nvPr/>
        </p:nvSpPr>
        <p:spPr>
          <a:xfrm>
            <a:off x="6112644" y="3848618"/>
            <a:ext cx="534955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Jiří VLASÁK</a:t>
            </a:r>
          </a:p>
          <a:p>
            <a:pPr marR="0" algn="l" rtl="0"/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236 00 4013</a:t>
            </a:r>
          </a:p>
          <a:p>
            <a:pPr marR="0" algn="l" rtl="0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Jiri.Vlasak@praha.eu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F7B2FE-86B1-7C04-F79B-18A566C6AB1C}"/>
              </a:ext>
            </a:extLst>
          </p:cNvPr>
          <p:cNvSpPr txBox="1"/>
          <p:nvPr/>
        </p:nvSpPr>
        <p:spPr>
          <a:xfrm>
            <a:off x="314326" y="956905"/>
            <a:ext cx="715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oddělení fondů měst, podniků, institucí a fyzických osob</a:t>
            </a:r>
          </a:p>
        </p:txBody>
      </p:sp>
    </p:spTree>
    <p:extLst>
      <p:ext uri="{BB962C8B-B14F-4D97-AF65-F5344CB8AC3E}">
        <p14:creationId xmlns:p14="http://schemas.microsoft.com/office/powerpoint/2010/main" val="353293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DCB2690E-0ECA-177A-DFCC-E3CEA9204712}"/>
              </a:ext>
            </a:extLst>
          </p:cNvPr>
          <p:cNvSpPr txBox="1"/>
          <p:nvPr/>
        </p:nvSpPr>
        <p:spPr>
          <a:xfrm>
            <a:off x="314325" y="1268413"/>
            <a:ext cx="5710238" cy="42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l" rtl="0"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</a:t>
            </a:r>
          </a:p>
          <a:p>
            <a:pPr marR="0" algn="l" rtl="0"/>
            <a:endParaRPr lang="cs-CZ" sz="18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Poslanecká sněmovna schválila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DEPO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zákon, kterým se mění přes 160 právních předpisů v souvislosti s další elektronizací postupů orgánů veřejné moci, neboli Zákon č. 261/2021 Sb., kterým se mění některé zákony v souvislosti s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alší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lektronizací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stupů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orgánů veřejné moci.</a:t>
            </a:r>
          </a:p>
          <a:p>
            <a:pPr marR="0" algn="l" rtl="0"/>
            <a:endParaRPr lang="en-US" sz="16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1ADC-338A-9365-4319-D84EE67C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B9593A8-C452-6068-7A39-BADF21CAE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LISTOPAD 2025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F3CFA-CE7F-5720-8B8A-1EE770DA13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1008869"/>
            <a:ext cx="11483763" cy="1223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vedení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eSSL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všechny VP původce dle tzv. DEPA – </a:t>
            </a:r>
            <a:r>
              <a:rPr lang="cs-CZ" sz="2000" strike="sng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únor 2022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3, zákona 499/2004 Sb.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 Povinnost uchovávat dokumenty a umožnit výběr archiválií mají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F2FF68-6638-9362-1566-C3B4E67768A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000" y="2548700"/>
            <a:ext cx="5400000" cy="2976137"/>
          </a:xfrm>
          <a:prstGeom prst="rect">
            <a:avLst/>
          </a:prstGeom>
        </p:spPr>
        <p:txBody>
          <a:bodyPr/>
          <a:lstStyle/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složky státu,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Ozbrojené síly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síly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příspěvkové organizace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podniky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660C32D4-3D27-AC20-9CD1-6FE6F95A59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52000" y="2548700"/>
            <a:ext cx="5903225" cy="3184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1. 2027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  Územní samosprávné celky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  Organizační složky územních samosprávných celků, vytvářejí-li dokumenty uvedené v přílohách č. 1 nebo 2 k tomuto zákonu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  Právnické osoby zřízené nebo založené územními samosprávnými celky, vytvářejí-li dokumenty uvedené v přílohách č. 1 nebo 2 k tomuto zákonu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  Vysoké školy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j)   Školy a školská zařízení s výjimkou mateřských škol, výchovných a ubytovacích zařízení a zařízení školního stravování (dále jen „školy“)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pojišťovny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výzkumné instituce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zřízené zákonem</a:t>
            </a:r>
          </a:p>
        </p:txBody>
      </p:sp>
    </p:spTree>
    <p:extLst>
      <p:ext uri="{BB962C8B-B14F-4D97-AF65-F5344CB8AC3E}">
        <p14:creationId xmlns:p14="http://schemas.microsoft.com/office/powerpoint/2010/main" val="367048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DCB2690E-0ECA-177A-DFCC-E3CEA9204712}"/>
              </a:ext>
            </a:extLst>
          </p:cNvPr>
          <p:cNvSpPr txBox="1"/>
          <p:nvPr/>
        </p:nvSpPr>
        <p:spPr>
          <a:xfrm>
            <a:off x="305202" y="1268413"/>
            <a:ext cx="4926798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AHMP - § 54 a 55 AZ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</a:t>
            </a:r>
            <a:endParaRPr lang="cs-CZ" sz="20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územního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samosprávného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celku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jinak</a:t>
            </a:r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dohlíží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spisové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svého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zřizovatele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jím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zřízených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založených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složek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příspěvkových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organizací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právnických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0AFE46-3762-2701-EDC2-A78C65137EA6}"/>
              </a:ext>
            </a:extLst>
          </p:cNvPr>
          <p:cNvSpPr txBox="1"/>
          <p:nvPr/>
        </p:nvSpPr>
        <p:spPr>
          <a:xfrm>
            <a:off x="5952000" y="1275399"/>
            <a:ext cx="593480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 Praha - § 49, odst. 1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endParaRPr lang="cs-CZ" sz="2000" b="1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endParaRPr lang="cs-CZ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oblastní archiv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kontroluje výkon spisové služby u</a:t>
            </a:r>
            <a:endParaRPr lang="cs-CZ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endParaRPr lang="en-US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Organizačních složek státu s jinou než celostátní působností,</a:t>
            </a:r>
          </a:p>
          <a:p>
            <a:pPr marR="0" algn="l" rtl="0"/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Státních příspěvkových organizací zřízených organizační složkou státu s jinou než celostátní působností</a:t>
            </a: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Státních podniků</a:t>
            </a:r>
          </a:p>
          <a:p>
            <a:pPr marR="0" algn="l" rtl="0"/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Právnických osob zřízených zákonem s jinou než celostátní působností</a:t>
            </a: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územních samosprávných celků</a:t>
            </a:r>
          </a:p>
          <a:p>
            <a:pPr marR="0" algn="l" rtl="0"/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Organizačních složek územních samosprávných celků</a:t>
            </a: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Právnických osob zřízených nebo založených územním samosprávným celkem</a:t>
            </a:r>
          </a:p>
          <a:p>
            <a:pPr marR="0" algn="l" rtl="0"/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Vysokých škol</a:t>
            </a: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Škol</a:t>
            </a:r>
          </a:p>
          <a:p>
            <a:pPr marR="0" algn="l" rtl="0"/>
            <a:r>
              <a:rPr lang="cs-CZ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Zdravotních pojišťoven</a:t>
            </a:r>
          </a:p>
          <a:p>
            <a:pPr marR="0" algn="l" rtl="0"/>
            <a:r>
              <a:rPr lang="cs-CZ" sz="160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Veřejných výzkumných institucí s výjimkou těch zřízených organizační složkou státu s celostátní působností</a:t>
            </a:r>
            <a:endParaRPr lang="en-US" sz="160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E56A8F2-2FA6-ABED-29D1-3DBFDB862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AHMP</a:t>
            </a:r>
          </a:p>
        </p:txBody>
      </p:sp>
      <p:pic>
        <p:nvPicPr>
          <p:cNvPr id="9" name="Zástupný symbol obrázku 8" descr="Obsah obrázku Urbánní design, venku, Letecké snímkování, budova&#10;&#10;Obsah generovaný pomocí AI může být nesprávný.">
            <a:extLst>
              <a:ext uri="{FF2B5EF4-FFF2-40B4-BE49-F238E27FC236}">
                <a16:creationId xmlns:a16="http://schemas.microsoft.com/office/drawing/2014/main" id="{03D1A416-FC3F-B2F5-DBDA-D297356ED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1495"/>
          <a:stretch>
            <a:fillRect/>
          </a:stretch>
        </p:blipFill>
        <p:spPr>
          <a:xfrm>
            <a:off x="335999" y="977041"/>
            <a:ext cx="8136001" cy="4839302"/>
          </a:xfrm>
        </p:spPr>
      </p:pic>
    </p:spTree>
    <p:extLst>
      <p:ext uri="{BB962C8B-B14F-4D97-AF65-F5344CB8AC3E}">
        <p14:creationId xmlns:p14="http://schemas.microsoft.com/office/powerpoint/2010/main" val="337872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0A8EA-25B7-0A26-2936-94E557C17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75D6983-F8AC-4DD7-6AD4-C48AA761C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PROČ JSEM ZDE – AZ, §3, odst.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2973B-9A11-821A-1103-54F65FF4D5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1008869"/>
            <a:ext cx="11483763" cy="8361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 1: Výběr archiválií a jejich evidence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archiválií: § 3, zákona 499/2004 Sb.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6DD542-EE43-EEAA-5E3C-AE8600D836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000" y="2652781"/>
            <a:ext cx="5400000" cy="2976137"/>
          </a:xfrm>
          <a:prstGeom prst="rect">
            <a:avLst/>
          </a:prstGeom>
        </p:spPr>
        <p:txBody>
          <a:bodyPr/>
          <a:lstStyle/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složky státu,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Ozbrojené síly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sbory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příspěvkové organizace</a:t>
            </a:r>
          </a:p>
          <a:p>
            <a:pPr>
              <a:buAutoNum type="alphaLcParenR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podniky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  Územní samosprávné celky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  Organizační složky územních samosprávných celků, vytvářejí-li dokumenty uvedené v přílohách č. 1 nebo 2 k tomuto zákonu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 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zřízené nebo založené územními samosprávnými celky, vytvářejí-li dokumenty uvedené v přílohách č. 1 nebo 2 k tomuto zákonu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9247F4FE-D944-F7E4-F18F-D750D310EB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51999" y="2650010"/>
            <a:ext cx="5903225" cy="3184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</a:rPr>
              <a:t>i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Vysoké školy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j)  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 a školská zařízení s výjimkou mateřských škol, výchovných a ubytovacích zařízení a zařízení školního stravování (dále jen „školy“)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pojišťovny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výzkumné instituce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zřízené zákonem</a:t>
            </a:r>
          </a:p>
          <a:p>
            <a:pPr>
              <a:buAutoNum type="alphaLcParenR" startAt="11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kulturní instituce, (dále jen „veřejnoprávní původci“).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7CA625-CEDC-176C-0A2E-5A9267F4FAAA}"/>
              </a:ext>
            </a:extLst>
          </p:cNvPr>
          <p:cNvSpPr txBox="1"/>
          <p:nvPr/>
        </p:nvSpPr>
        <p:spPr>
          <a:xfrm>
            <a:off x="371461" y="1951059"/>
            <a:ext cx="62648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 Povinnost uchovávat dokumenty a umožnit výběr archiválií mají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3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8C9D-7783-7278-4B1E-F7DA9F85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F1F5133-07E9-1E0B-B958-6683F80A2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PODOBA VÝKONU SSL - § 63, odst. 3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74DDC6-1540-8C84-2B45-6ACE042CB4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869080"/>
            <a:ext cx="11483763" cy="3600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 Spisovou službu vykonávají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2B975E-6209-C584-C8B4-BA5A564748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1429041"/>
            <a:ext cx="5400000" cy="39999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veřejnoprávní původci uvedení v § 3 odst. 1 písm. a) až e), i) a k) až n), s výjimkou poskytovatelů zdravotních služeb, jde-li o vedení zdravotnické dokumentace39),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kraje,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hlavní město Praha,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obce s pověřeným obecním úřadem a obce se stavebním nebo matričním úřadem,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městská část nebo městský obvod územně členěného statutárního města a městská část hlavního města Prahy, na něž byla statutem přenesena alespoň část působnosti obce s pověřeným obecním úřadem nebo působnosti obce se stavebním nebo matričním úřadem, (dále jen „určení původci“).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Obce neuvedené v odstavci 1, školy a veřejnoprávní původci uvedení v § 3 odst. 1 písm. g) a h) vykonávají spisovou službu v rozsahu ustanovení § 64, § 65, § 66, § 67, § 68 odst. 1 až 3, § 68a a 69a.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Veřejnoprávní původci vykonávají spisovou službu v elektronické podobě v elektronických systémech spisové služby; vyžaduje-li to zvláštní povaha jejich působnosti, mohou vykonávat spisovou službu v listinné podobě nebo v elektronických systémech spisové služby odpovídajících požadavkům podle odstavce 4. 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460CE5B-FB0F-A485-FEAF-6547DEDBEC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51999" y="1429041"/>
            <a:ext cx="5903225" cy="420531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Veřejnoprávní původci mohou využívat pouze elektronické systémy spisové služby, které splňují požadavky tohoto zákona, vyhlášky podle § 70 odst. 1 a národního standardu a u kterých je splnění těchto požadavků potvrzeno atestem. Ustanovení věty druhé se, pokud jde o potvrzování splnění požadavků atestem, nepoužije na elektronický systém spisové služby, který je součástí informačního systému pro nakládání s utajovanými informacemi34), a elektronický systém spisové služby využívaný obcemi neuvedenými v odstavci 1, školami, organizačními složkami obcí neuvedených v odstavci 1 a právnickými osobami zřízenými nebo založenými obcemi neuvedenými v odstavci 1.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Pokud veřejnoprávní původci, jejichž zvláštní povaha působnosti umožňuje výkon spisové služby v listinné podobě nebo v elektronické podobě v elektronických systémech spisové služby, vykonávají spisovou službu v elektronické podobě v elektronickém systému spisové služby, který je součástí informačního systému pro nakládání s utajovanými informacemi34), musí tento elektronický systém spisové služby splňovat požadavky stanovené národním standardem, s výjimkou těch požadavků, jejichž užití vylučuje splnění podmínek certifikace informačního systému pro nakládání s utajovanými informacemi35), nebo jejichž užití vylučuje zvláštní povaha působnosti těchto původců; elektronický systém spisové služby i v těchto případech musí umožňovat plnění povinností původce podle § 65 odst. 5 a výběr archiválií.</a:t>
            </a:r>
          </a:p>
        </p:txBody>
      </p:sp>
    </p:spTree>
    <p:extLst>
      <p:ext uri="{BB962C8B-B14F-4D97-AF65-F5344CB8AC3E}">
        <p14:creationId xmlns:p14="http://schemas.microsoft.com/office/powerpoint/2010/main" val="241022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94FD3-A827-01AE-CC23-5187183AE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3553C5D7-B9BC-890E-489D-5B29E5509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PŘELOŽENO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59B198-9630-D0B9-8ED7-CB105425A9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1008869"/>
            <a:ext cx="5364539" cy="6201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spisové služby pro veřejnoprávní původce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903692-59EA-0D51-143F-2E735C20A1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61" y="1944868"/>
            <a:ext cx="5400000" cy="3887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forma (Elektronická):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Veřejnoprávní původci (např. úřady, státní organizace) musí primárně vykonávat spisovou službu v elektronické podobě a to v elektronických systémech spisové služby (ESSL).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ESSL: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Veřejnoprávní původci smí používat pouze takové elektronické systémy spisové služby, které splňují: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Požadavky daného zákona (o archivnictví a spisové službě – 499/2004 Sb.).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Požadavky příslušné prováděcí vyhlášky (259/2012 Sb.)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Požadavky Národního standardu pro ESSS. (NSESSS)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Povinný atest: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Shoda ESSS se všemi výše uvedenými požadavky (bod 3) musí být potvrzena atestem. To znamená, že systém musí projít ověřením.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87E0092-0149-993F-0BF1-83AFE6B54D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42283" y="1981187"/>
            <a:ext cx="5903225" cy="39999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Vybrané místní/školské subjekty: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získat atest neplatí pro ESSL, který využívají: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Obce, které nejsou uvedeny v odstavci 1 (tj. obce, které nejsou obcemi s rozšířenou působností = malé obce).</a:t>
            </a:r>
          </a:p>
          <a:p>
            <a:pPr>
              <a:buAutoNum type="alphaL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Školy.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složky těchto menších obcí.</a:t>
            </a:r>
          </a:p>
          <a:p>
            <a:pPr>
              <a:buAutoNum type="alphaLcParenR"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zřízené nebo založené těmito menšími obcemi.</a:t>
            </a:r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6F4A505C-1F2D-07C8-9D9E-8A45D17E7376}"/>
              </a:ext>
            </a:extLst>
          </p:cNvPr>
          <p:cNvSpPr txBox="1">
            <a:spLocks/>
          </p:cNvSpPr>
          <p:nvPr/>
        </p:nvSpPr>
        <p:spPr>
          <a:xfrm>
            <a:off x="5969612" y="882874"/>
            <a:ext cx="5364539" cy="62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Výjimky z povinnosti atestace</a:t>
            </a:r>
          </a:p>
        </p:txBody>
      </p:sp>
    </p:spTree>
    <p:extLst>
      <p:ext uri="{BB962C8B-B14F-4D97-AF65-F5344CB8AC3E}">
        <p14:creationId xmlns:p14="http://schemas.microsoft.com/office/powerpoint/2010/main" val="3196493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1785</Words>
  <Application>Microsoft Office PowerPoint</Application>
  <PresentationFormat>Širokoúhlá obrazovka</PresentationFormat>
  <Paragraphs>163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Office</vt:lpstr>
      <vt:lpstr>Informační schůzka pro původce 2026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 2026</dc:title>
  <dc:creator>Vitezslav Mares</dc:creator>
  <cp:keywords>spisová služba</cp:keywords>
  <cp:lastModifiedBy>Řezáčová Petra (MHMP, AMP)</cp:lastModifiedBy>
  <cp:revision>60</cp:revision>
  <dcterms:created xsi:type="dcterms:W3CDTF">2024-10-02T10:46:54Z</dcterms:created>
  <dcterms:modified xsi:type="dcterms:W3CDTF">2026-01-12T09:39:25Z</dcterms:modified>
</cp:coreProperties>
</file>