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509" r:id="rId2"/>
    <p:sldId id="4192" r:id="rId3"/>
    <p:sldId id="4193" r:id="rId4"/>
    <p:sldId id="4194" r:id="rId5"/>
    <p:sldId id="4195" r:id="rId6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derová Petra (MHMP, PER)" initials="DP(P" lastIdx="4" clrIdx="0">
    <p:extLst>
      <p:ext uri="{19B8F6BF-5375-455C-9EA6-DF929625EA0E}">
        <p15:presenceInfo xmlns:p15="http://schemas.microsoft.com/office/powerpoint/2012/main" userId="S-1-5-21-51522800-1458712415-681445708-275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631" autoAdjust="0"/>
    <p:restoredTop sz="95909"/>
  </p:normalViewPr>
  <p:slideViewPr>
    <p:cSldViewPr snapToGrid="0" snapToObjects="1">
      <p:cViewPr varScale="1">
        <p:scale>
          <a:sx n="102" d="100"/>
          <a:sy n="102" d="100"/>
        </p:scale>
        <p:origin x="115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0D296-07AC-4AB6-B3FB-51DFC208D15F}" type="datetimeFigureOut">
              <a:rPr lang="cs-CZ" smtClean="0"/>
              <a:t>18.06.2026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FA00D-AEFD-4BCD-9D58-FE5B93CD02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733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DB496-43AC-4B9B-903F-846E58A1ED22}" type="datetimeFigureOut">
              <a:rPr lang="cs-CZ" smtClean="0"/>
              <a:t>18.06.2026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9C2F3-A1B2-4687-AD89-5DD5648664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45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9C2F3-A1B2-4687-AD89-5DD56486648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414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387B-95FE-40C1-BA14-F0B04916EE8F}" type="datetime1">
              <a:rPr lang="cs-CZ" smtClean="0"/>
              <a:t>18.06.2026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74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E186-2BD4-4339-AA68-5FDD44498A16}" type="datetime1">
              <a:rPr lang="cs-CZ" smtClean="0"/>
              <a:t>18.06.2026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92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9453D-026E-4334-8CE9-9B5E38FC1710}" type="datetime1">
              <a:rPr lang="cs-CZ" smtClean="0"/>
              <a:t>18.06.2026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998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F24-52B2-4E93-98B8-8ABD98FD0035}" type="datetime1">
              <a:rPr lang="cs-CZ" smtClean="0"/>
              <a:t>18.06.2026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08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VÃ½sledek obrÃ¡zku pro logo praha">
            <a:extLst>
              <a:ext uri="{FF2B5EF4-FFF2-40B4-BE49-F238E27FC236}">
                <a16:creationId xmlns:a16="http://schemas.microsoft.com/office/drawing/2014/main" id="{70B8D8DA-9CE5-D942-BCBD-47D22B88A7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9476" y="5969634"/>
            <a:ext cx="640238" cy="62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30761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139497"/>
            <a:ext cx="8543925" cy="632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950026"/>
            <a:ext cx="8543925" cy="17812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ACA1-C529-45A7-BBD2-81D34CA06435}" type="datetime1">
              <a:rPr lang="cs-CZ" smtClean="0"/>
              <a:t>18.06.2026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1112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9EC489A7-1C8F-6D43-8AB5-F29138C8904B}"/>
              </a:ext>
            </a:extLst>
          </p:cNvPr>
          <p:cNvSpPr/>
          <p:nvPr userDrawn="1"/>
        </p:nvSpPr>
        <p:spPr>
          <a:xfrm>
            <a:off x="0" y="0"/>
            <a:ext cx="6876288" cy="6858000"/>
          </a:xfrm>
          <a:prstGeom prst="rect">
            <a:avLst/>
          </a:prstGeom>
          <a:solidFill>
            <a:srgbClr val="C8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443522"/>
            <a:ext cx="5528151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5528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35339703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D057-7B4E-40EB-828E-6B8DF5B0C9B0}" type="datetime1">
              <a:rPr lang="cs-CZ" smtClean="0"/>
              <a:t>18.06.2026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70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5ADB-4CE2-4EAF-9770-812D38EBC2B4}" type="datetime1">
              <a:rPr lang="cs-CZ" smtClean="0"/>
              <a:t>18.06.2026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7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C5A2-7504-4FB4-9F45-61EAD96227FC}" type="datetime1">
              <a:rPr lang="cs-CZ" smtClean="0"/>
              <a:t>18.06.2026</a:t>
            </a:fld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65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F1AB-E6E4-4541-827F-B1DF3C53BABC}" type="datetime1">
              <a:rPr lang="cs-CZ" smtClean="0"/>
              <a:t>18.06.2026</a:t>
            </a:fld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15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3577-D647-4C2F-A0A5-774E29D645D4}" type="datetime1">
              <a:rPr lang="cs-CZ" smtClean="0"/>
              <a:t>18.06.2026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49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1ACA1-C529-45A7-BBD2-81D34CA06435}" type="datetime1">
              <a:rPr lang="cs-CZ" smtClean="0"/>
              <a:t>18.06.2026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75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b="1" kern="1200" dirty="0">
          <a:solidFill>
            <a:srgbClr val="C8142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E23695-012E-D743-93E9-174542500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</a:t>
            </a:fld>
            <a:endParaRPr lang="cs-CZ"/>
          </a:p>
        </p:txBody>
      </p:sp>
      <p:pic>
        <p:nvPicPr>
          <p:cNvPr id="6" name="Picture 2" descr="VÃ½sledek obrÃ¡zku pro logo praha">
            <a:extLst>
              <a:ext uri="{FF2B5EF4-FFF2-40B4-BE49-F238E27FC236}">
                <a16:creationId xmlns:a16="http://schemas.microsoft.com/office/drawing/2014/main" id="{8630E079-0035-E744-B0E2-6B15A22A5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92737" y="5692604"/>
            <a:ext cx="923227" cy="90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ázek 2" descr="Obsah obrázku budova, exteriér, silnice, ulice&#10;&#10;Popis byl vytvořen automaticky">
            <a:extLst>
              <a:ext uri="{FF2B5EF4-FFF2-40B4-BE49-F238E27FC236}">
                <a16:creationId xmlns:a16="http://schemas.microsoft.com/office/drawing/2014/main" id="{724DDCC2-61ED-402D-87EC-D8946DEE7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51" y="0"/>
            <a:ext cx="9927551" cy="6872920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05D41719-3E13-8646-A625-A2BBF3EE0DCF}"/>
              </a:ext>
            </a:extLst>
          </p:cNvPr>
          <p:cNvSpPr txBox="1">
            <a:spLocks/>
          </p:cNvSpPr>
          <p:nvPr/>
        </p:nvSpPr>
        <p:spPr>
          <a:xfrm>
            <a:off x="368820" y="383483"/>
            <a:ext cx="7735501" cy="4876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Spisová služba</a:t>
            </a:r>
          </a:p>
          <a:p>
            <a:endParaRPr lang="cs-C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Jakub Vaněk </a:t>
            </a:r>
          </a:p>
          <a:p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Jakub.Vanek@praha.eu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1EFFCD31-0F96-9E42-8252-44220DBF77D5}"/>
              </a:ext>
            </a:extLst>
          </p:cNvPr>
          <p:cNvSpPr txBox="1">
            <a:spLocks/>
          </p:cNvSpPr>
          <p:nvPr/>
        </p:nvSpPr>
        <p:spPr>
          <a:xfrm>
            <a:off x="462305" y="4544741"/>
            <a:ext cx="3774266" cy="11478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3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717146D2-7878-7F47-86BF-7773D803755E}"/>
              </a:ext>
            </a:extLst>
          </p:cNvPr>
          <p:cNvSpPr txBox="1">
            <a:spLocks/>
          </p:cNvSpPr>
          <p:nvPr/>
        </p:nvSpPr>
        <p:spPr>
          <a:xfrm>
            <a:off x="462305" y="6006397"/>
            <a:ext cx="6084799" cy="635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4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B9B9F-3E2A-B272-5863-C7A601932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D9D666-FFD0-C257-7DEB-981C63E03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Současný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5F2EA7-6B61-421B-B165-670E9F8A7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90" y="1690689"/>
            <a:ext cx="8690573" cy="4486273"/>
          </a:xfrm>
        </p:spPr>
        <p:txBody>
          <a:bodyPr>
            <a:normAutofit/>
          </a:bodyPr>
          <a:lstStyle/>
          <a:p>
            <a:pPr algn="just"/>
            <a:r>
              <a:rPr sz="2000" dirty="0" err="1"/>
              <a:t>Stávající</a:t>
            </a:r>
            <a:r>
              <a:rPr sz="2000" dirty="0"/>
              <a:t> </a:t>
            </a:r>
            <a:r>
              <a:rPr sz="2000" dirty="0" err="1"/>
              <a:t>rozvojová</a:t>
            </a:r>
            <a:r>
              <a:rPr sz="2000" dirty="0"/>
              <a:t> </a:t>
            </a:r>
            <a:r>
              <a:rPr sz="2000" dirty="0" err="1"/>
              <a:t>smlouva</a:t>
            </a:r>
            <a:r>
              <a:rPr sz="2000" dirty="0"/>
              <a:t> a </a:t>
            </a:r>
            <a:r>
              <a:rPr sz="2000" dirty="0" err="1"/>
              <a:t>příprava</a:t>
            </a:r>
            <a:r>
              <a:rPr sz="2000" dirty="0"/>
              <a:t> </a:t>
            </a:r>
            <a:r>
              <a:rPr sz="2000" dirty="0" err="1"/>
              <a:t>nové</a:t>
            </a:r>
            <a:r>
              <a:rPr sz="2000" dirty="0"/>
              <a:t> </a:t>
            </a:r>
            <a:r>
              <a:rPr sz="2000" dirty="0" err="1"/>
              <a:t>smlouvy</a:t>
            </a:r>
            <a:endParaRPr lang="cs-CZ" sz="2000" dirty="0"/>
          </a:p>
          <a:p>
            <a:r>
              <a:rPr sz="2000" dirty="0" err="1"/>
              <a:t>Předpokládaný</a:t>
            </a:r>
            <a:r>
              <a:rPr sz="2000" dirty="0"/>
              <a:t> </a:t>
            </a:r>
            <a:r>
              <a:rPr sz="2000" dirty="0" err="1"/>
              <a:t>termín</a:t>
            </a:r>
            <a:r>
              <a:rPr sz="2000" dirty="0"/>
              <a:t> </a:t>
            </a:r>
            <a:r>
              <a:rPr sz="2000" dirty="0" err="1"/>
              <a:t>uzavření</a:t>
            </a:r>
            <a:r>
              <a:rPr sz="2000" dirty="0"/>
              <a:t> </a:t>
            </a:r>
            <a:r>
              <a:rPr sz="2000" dirty="0" err="1"/>
              <a:t>nové</a:t>
            </a:r>
            <a:r>
              <a:rPr sz="2000" dirty="0"/>
              <a:t> </a:t>
            </a:r>
            <a:r>
              <a:rPr sz="2000" dirty="0" err="1"/>
              <a:t>smlouvy</a:t>
            </a:r>
            <a:r>
              <a:rPr sz="2000" dirty="0"/>
              <a:t>: </a:t>
            </a:r>
            <a:r>
              <a:rPr sz="2000" dirty="0" err="1"/>
              <a:t>červen</a:t>
            </a:r>
            <a:r>
              <a:rPr sz="2000" dirty="0"/>
              <a:t> 2026</a:t>
            </a:r>
          </a:p>
          <a:p>
            <a:r>
              <a:rPr sz="2000" dirty="0" err="1"/>
              <a:t>Následná</a:t>
            </a:r>
            <a:r>
              <a:rPr sz="2000" dirty="0"/>
              <a:t> </a:t>
            </a:r>
            <a:r>
              <a:rPr sz="2000" dirty="0" err="1"/>
              <a:t>realizace</a:t>
            </a:r>
            <a:r>
              <a:rPr sz="2000" dirty="0"/>
              <a:t> </a:t>
            </a:r>
            <a:r>
              <a:rPr sz="2000" dirty="0" err="1"/>
              <a:t>dílčích</a:t>
            </a:r>
            <a:r>
              <a:rPr sz="2000" dirty="0"/>
              <a:t> </a:t>
            </a:r>
            <a:r>
              <a:rPr sz="2000" dirty="0" err="1"/>
              <a:t>opatření</a:t>
            </a:r>
            <a:r>
              <a:rPr sz="2000" dirty="0"/>
              <a:t> </a:t>
            </a:r>
            <a:r>
              <a:rPr sz="2000" dirty="0" err="1"/>
              <a:t>dle</a:t>
            </a:r>
            <a:r>
              <a:rPr sz="2000" dirty="0"/>
              <a:t> </a:t>
            </a:r>
            <a:r>
              <a:rPr sz="2000" dirty="0" err="1"/>
              <a:t>priorit</a:t>
            </a:r>
            <a:endParaRPr sz="2000" dirty="0"/>
          </a:p>
          <a:p>
            <a:r>
              <a:rPr sz="2000" dirty="0" err="1"/>
              <a:t>Hlavní</a:t>
            </a:r>
            <a:r>
              <a:rPr sz="2000" dirty="0"/>
              <a:t> priority: </a:t>
            </a:r>
            <a:r>
              <a:rPr sz="2000" dirty="0" err="1"/>
              <a:t>atestovaná</a:t>
            </a:r>
            <a:r>
              <a:rPr sz="2000" dirty="0"/>
              <a:t> </a:t>
            </a:r>
            <a:r>
              <a:rPr sz="2000" dirty="0" err="1"/>
              <a:t>spisová</a:t>
            </a:r>
            <a:r>
              <a:rPr sz="2000" dirty="0"/>
              <a:t> </a:t>
            </a:r>
            <a:r>
              <a:rPr sz="2000" dirty="0" err="1"/>
              <a:t>služba</a:t>
            </a:r>
            <a:r>
              <a:rPr sz="2000" dirty="0"/>
              <a:t> pro MČ a </a:t>
            </a:r>
            <a:r>
              <a:rPr sz="2000" dirty="0" err="1"/>
              <a:t>řešení</a:t>
            </a:r>
            <a:r>
              <a:rPr sz="2000" dirty="0"/>
              <a:t> pro</a:t>
            </a:r>
            <a:r>
              <a:rPr lang="cs-CZ" sz="2000" dirty="0"/>
              <a:t> školy a další </a:t>
            </a:r>
            <a:r>
              <a:rPr sz="2000" dirty="0"/>
              <a:t> </a:t>
            </a:r>
            <a:r>
              <a:rPr sz="2000" dirty="0" err="1"/>
              <a:t>organizace</a:t>
            </a:r>
            <a:r>
              <a:rPr sz="2000" dirty="0"/>
              <a:t> MHMP</a:t>
            </a:r>
            <a:endParaRPr lang="cs-CZ" sz="2000" dirty="0"/>
          </a:p>
          <a:p>
            <a:r>
              <a:rPr lang="cs-CZ" sz="2000" dirty="0"/>
              <a:t>Výběr škol a organizací je určen ze strany p. Dvořáka (SML, MHMP)</a:t>
            </a:r>
          </a:p>
          <a:p>
            <a:r>
              <a:rPr sz="2000" dirty="0" err="1"/>
              <a:t>Nelze</a:t>
            </a:r>
            <a:r>
              <a:rPr sz="2000" dirty="0"/>
              <a:t> </a:t>
            </a:r>
            <a:r>
              <a:rPr sz="2000" dirty="0" err="1"/>
              <a:t>plně</a:t>
            </a:r>
            <a:r>
              <a:rPr sz="2000" dirty="0"/>
              <a:t> </a:t>
            </a:r>
            <a:r>
              <a:rPr sz="2000" dirty="0" err="1"/>
              <a:t>garantovat</a:t>
            </a:r>
            <a:r>
              <a:rPr sz="2000" dirty="0"/>
              <a:t> </a:t>
            </a:r>
            <a:r>
              <a:rPr sz="2000" dirty="0" err="1"/>
              <a:t>termín</a:t>
            </a:r>
            <a:r>
              <a:rPr sz="2000" dirty="0"/>
              <a:t> 1. 1. 2027 pro </a:t>
            </a:r>
            <a:r>
              <a:rPr sz="2000" dirty="0" err="1"/>
              <a:t>všechny</a:t>
            </a:r>
            <a:r>
              <a:rPr sz="2000" dirty="0"/>
              <a:t> </a:t>
            </a:r>
            <a:r>
              <a:rPr lang="cs-CZ" sz="2000" dirty="0"/>
              <a:t>organizace </a:t>
            </a:r>
            <a:endParaRPr sz="2000" dirty="0"/>
          </a:p>
          <a:p>
            <a:pPr lvl="1"/>
            <a:r>
              <a:rPr sz="2000" dirty="0" err="1"/>
              <a:t>Důvod</a:t>
            </a:r>
            <a:r>
              <a:rPr sz="2000" dirty="0"/>
              <a:t>: </a:t>
            </a:r>
            <a:r>
              <a:rPr lang="cs-CZ" sz="2000" dirty="0"/>
              <a:t>nemáme v současné době dodavatele, se kterým se bude řešit implementace, a tudíž nemůžeme s ním konzultovat, kolik bude schopen implementovat organizací, škol apod. </a:t>
            </a:r>
          </a:p>
          <a:p>
            <a:r>
              <a:rPr sz="2000" dirty="0" err="1"/>
              <a:t>Historie</a:t>
            </a:r>
            <a:r>
              <a:rPr lang="cs-CZ" sz="2000" dirty="0"/>
              <a:t> RS</a:t>
            </a:r>
            <a:r>
              <a:rPr sz="2000" dirty="0"/>
              <a:t>: 26. 6. 2025 </a:t>
            </a:r>
            <a:r>
              <a:rPr sz="2000" dirty="0" err="1"/>
              <a:t>připomínky</a:t>
            </a:r>
            <a:r>
              <a:rPr sz="2000" dirty="0"/>
              <a:t> / 16. 2. 2026 </a:t>
            </a:r>
            <a:r>
              <a:rPr sz="2000" dirty="0" err="1"/>
              <a:t>podpis</a:t>
            </a:r>
            <a:endParaRPr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FA64C89-9DE3-DBAD-C6E4-A66733FCC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776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E13E2-1B75-9DBA-ECDC-927C48AB7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965DD-F546-B47D-EB77-2BE42A3E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Možnosti</a:t>
            </a:r>
            <a:r>
              <a:rPr dirty="0"/>
              <a:t> </a:t>
            </a:r>
            <a:r>
              <a:rPr lang="cs-CZ" dirty="0"/>
              <a:t>organizací</a:t>
            </a:r>
            <a:endParaRPr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9E6BDF-3DD8-57F2-C1B8-40594E194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90" y="1690689"/>
            <a:ext cx="8690573" cy="4486273"/>
          </a:xfrm>
        </p:spPr>
        <p:txBody>
          <a:bodyPr>
            <a:noAutofit/>
          </a:bodyPr>
          <a:lstStyle/>
          <a:p>
            <a:pPr marL="342900" indent="-342900">
              <a:buAutoNum type="alphaUcParenR"/>
            </a:pPr>
            <a:r>
              <a:rPr lang="cs-CZ" sz="1800" b="1" dirty="0"/>
              <a:t>Řešení skrze MHMP</a:t>
            </a:r>
          </a:p>
          <a:p>
            <a:r>
              <a:rPr lang="cs-CZ" sz="1600" dirty="0"/>
              <a:t>Implementace, podpora a licenční pokrytí jsou řešeny v rámci nové rozvojové smlouvy.</a:t>
            </a:r>
            <a:br>
              <a:rPr lang="cs-CZ" sz="1600" dirty="0"/>
            </a:br>
            <a:r>
              <a:rPr lang="cs-CZ" sz="1600" dirty="0"/>
              <a:t>Navazuje na předchozí snímek – riziko krátkého termínu a vysokého počtu organizací.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B) </a:t>
            </a:r>
            <a:r>
              <a:rPr lang="cs-CZ" sz="1800" b="1" dirty="0"/>
              <a:t>Možnosti zajištění spisové služby</a:t>
            </a:r>
            <a:endParaRPr lang="cs-CZ" sz="1800" dirty="0"/>
          </a:p>
          <a:p>
            <a:pPr lvl="1"/>
            <a:r>
              <a:rPr lang="cs-CZ" sz="1600" dirty="0"/>
              <a:t>Organizace si mohou zřídit spisovou službu samostatně</a:t>
            </a:r>
          </a:p>
          <a:p>
            <a:pPr lvl="1"/>
            <a:r>
              <a:rPr lang="cs-CZ" sz="1600" dirty="0"/>
              <a:t>Mají možnost zvolit si vlastní řešení</a:t>
            </a:r>
          </a:p>
          <a:p>
            <a:r>
              <a:rPr lang="cs-CZ" sz="1600" b="1" dirty="0"/>
              <a:t>V případě vlastního řešení je nutné zajistit:</a:t>
            </a:r>
            <a:endParaRPr lang="cs-CZ" sz="1600" dirty="0"/>
          </a:p>
          <a:p>
            <a:pPr lvl="1"/>
            <a:r>
              <a:rPr lang="cs-CZ" sz="1600" dirty="0"/>
              <a:t>Implementaci systému ve spolupráci s dodavatelem</a:t>
            </a:r>
          </a:p>
          <a:p>
            <a:pPr lvl="2"/>
            <a:r>
              <a:rPr lang="cs-CZ" sz="1600" dirty="0"/>
              <a:t>při absenci smluvního vztahu s MHMP nelze čerpat podporu z podporové smlouvy</a:t>
            </a:r>
          </a:p>
          <a:p>
            <a:pPr lvl="2"/>
            <a:r>
              <a:rPr lang="cs-CZ" sz="1600" dirty="0"/>
              <a:t>podporu je tedy nutné řešit přímo s dodavatelem již v rámci implementace</a:t>
            </a:r>
          </a:p>
          <a:p>
            <a:pPr lvl="1"/>
            <a:r>
              <a:rPr lang="cs-CZ" sz="1600" dirty="0"/>
              <a:t>Licenční zajištění </a:t>
            </a:r>
          </a:p>
          <a:p>
            <a:pPr lvl="2"/>
            <a:r>
              <a:rPr lang="cs-CZ" sz="1600" dirty="0"/>
              <a:t>MHMP může poskytnout licenci (pro e‑Spis)</a:t>
            </a:r>
          </a:p>
          <a:p>
            <a:pPr lvl="2"/>
            <a:r>
              <a:rPr lang="cs-CZ" sz="1600" dirty="0"/>
              <a:t>licence musí být zajištěna v rámci implementace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94B73B5-DF19-8D04-FB8E-F2AC5188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3148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DFC50-C0A6-1B6C-1DD8-7040B94B5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60430D-47B0-D0A1-FD69-0F6E75724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Pilotní</a:t>
            </a:r>
            <a:r>
              <a:rPr dirty="0"/>
              <a:t> </a:t>
            </a:r>
            <a:r>
              <a:rPr dirty="0" err="1"/>
              <a:t>projekt</a:t>
            </a:r>
            <a:endParaRPr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515CD9-2170-6E33-7736-5D802EBE7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281" y="1690689"/>
            <a:ext cx="8788719" cy="4653550"/>
          </a:xfrm>
        </p:spPr>
        <p:txBody>
          <a:bodyPr>
            <a:noAutofit/>
          </a:bodyPr>
          <a:lstStyle/>
          <a:p>
            <a:r>
              <a:rPr sz="1600" dirty="0"/>
              <a:t>Pilot pro 18 </a:t>
            </a:r>
            <a:r>
              <a:rPr sz="1600" dirty="0" err="1"/>
              <a:t>škol</a:t>
            </a:r>
            <a:r>
              <a:rPr sz="1600" dirty="0"/>
              <a:t> </a:t>
            </a:r>
            <a:r>
              <a:rPr sz="1600" dirty="0" err="1"/>
              <a:t>určených</a:t>
            </a:r>
            <a:r>
              <a:rPr sz="1600" dirty="0"/>
              <a:t> </a:t>
            </a:r>
            <a:r>
              <a:rPr lang="cs-CZ" sz="1600" dirty="0"/>
              <a:t>SML MHMP– </a:t>
            </a:r>
            <a:r>
              <a:rPr lang="cs-CZ" sz="1600" dirty="0" err="1"/>
              <a:t>kick-off</a:t>
            </a:r>
            <a:r>
              <a:rPr lang="cs-CZ" sz="1600" dirty="0"/>
              <a:t> proběhl 1.4.2026</a:t>
            </a:r>
          </a:p>
          <a:p>
            <a:r>
              <a:rPr sz="1600" dirty="0" err="1"/>
              <a:t>Implementace</a:t>
            </a:r>
            <a:r>
              <a:rPr sz="1600" dirty="0"/>
              <a:t> e‑</a:t>
            </a:r>
            <a:r>
              <a:rPr sz="1600" dirty="0" err="1"/>
              <a:t>Spis</a:t>
            </a:r>
            <a:r>
              <a:rPr sz="1600" dirty="0"/>
              <a:t> LITE + </a:t>
            </a:r>
            <a:r>
              <a:rPr sz="1600" dirty="0" err="1"/>
              <a:t>školení</a:t>
            </a:r>
            <a:endParaRPr sz="1600" dirty="0"/>
          </a:p>
          <a:p>
            <a:r>
              <a:rPr sz="1600" dirty="0" err="1"/>
              <a:t>Komunikace</a:t>
            </a:r>
            <a:r>
              <a:rPr sz="1600" dirty="0"/>
              <a:t> </a:t>
            </a:r>
            <a:r>
              <a:rPr sz="1600" dirty="0" err="1"/>
              <a:t>přes</a:t>
            </a:r>
            <a:r>
              <a:rPr sz="1600" dirty="0"/>
              <a:t> </a:t>
            </a:r>
            <a:r>
              <a:rPr sz="1600" dirty="0" err="1"/>
              <a:t>kontakty</a:t>
            </a:r>
            <a:r>
              <a:rPr sz="1600" dirty="0"/>
              <a:t> od p. </a:t>
            </a:r>
            <a:r>
              <a:rPr sz="1600" dirty="0" err="1"/>
              <a:t>Dvořáka</a:t>
            </a:r>
            <a:r>
              <a:rPr lang="cs-CZ" sz="1600" dirty="0"/>
              <a:t>  (SML, MHMP)</a:t>
            </a:r>
            <a:endParaRPr sz="1600" dirty="0"/>
          </a:p>
          <a:p>
            <a:r>
              <a:rPr sz="1600" dirty="0" err="1"/>
              <a:t>Aktuálně</a:t>
            </a:r>
            <a:r>
              <a:rPr sz="1600" dirty="0"/>
              <a:t>: </a:t>
            </a:r>
            <a:r>
              <a:rPr sz="1600" dirty="0" err="1"/>
              <a:t>analýza</a:t>
            </a:r>
            <a:r>
              <a:rPr sz="1600" dirty="0"/>
              <a:t> </a:t>
            </a:r>
            <a:r>
              <a:rPr sz="1600" dirty="0" err="1"/>
              <a:t>prostředí</a:t>
            </a:r>
            <a:r>
              <a:rPr sz="1600" dirty="0"/>
              <a:t> a </a:t>
            </a:r>
            <a:r>
              <a:rPr sz="1600" dirty="0" err="1"/>
              <a:t>sběr</a:t>
            </a:r>
            <a:r>
              <a:rPr sz="1600" dirty="0"/>
              <a:t> </a:t>
            </a:r>
            <a:r>
              <a:rPr sz="1600" dirty="0" err="1"/>
              <a:t>dat</a:t>
            </a:r>
            <a:endParaRPr sz="1600" dirty="0"/>
          </a:p>
          <a:p>
            <a:r>
              <a:rPr sz="1600" dirty="0" err="1"/>
              <a:t>Další</a:t>
            </a:r>
            <a:r>
              <a:rPr sz="1600" dirty="0"/>
              <a:t> </a:t>
            </a:r>
            <a:r>
              <a:rPr sz="1600" dirty="0" err="1"/>
              <a:t>fáze</a:t>
            </a:r>
            <a:r>
              <a:rPr sz="1600" dirty="0"/>
              <a:t>: </a:t>
            </a:r>
            <a:r>
              <a:rPr lang="cs-CZ" sz="1600" dirty="0"/>
              <a:t>příprava v DC HMP</a:t>
            </a:r>
            <a:r>
              <a:rPr sz="1600" dirty="0"/>
              <a:t> + </a:t>
            </a:r>
            <a:r>
              <a:rPr sz="1600" dirty="0" err="1"/>
              <a:t>implementace</a:t>
            </a:r>
            <a:endParaRPr sz="1600" dirty="0"/>
          </a:p>
          <a:p>
            <a:r>
              <a:rPr sz="1600" dirty="0" err="1"/>
              <a:t>Školení</a:t>
            </a:r>
            <a:r>
              <a:rPr sz="1600" dirty="0"/>
              <a:t> </a:t>
            </a:r>
            <a:r>
              <a:rPr sz="1600" dirty="0" err="1"/>
              <a:t>uživatelů</a:t>
            </a:r>
            <a:r>
              <a:rPr sz="1600" dirty="0"/>
              <a:t> a </a:t>
            </a:r>
            <a:r>
              <a:rPr sz="1600" dirty="0" err="1"/>
              <a:t>podpora</a:t>
            </a:r>
            <a:endParaRPr lang="cs-CZ" sz="1600" dirty="0"/>
          </a:p>
          <a:p>
            <a:pPr lvl="4"/>
            <a:r>
              <a:rPr lang="cs-CZ" sz="1600" dirty="0"/>
              <a:t>Seznámení se s aplikací</a:t>
            </a:r>
          </a:p>
          <a:p>
            <a:pPr lvl="4"/>
            <a:r>
              <a:rPr lang="cs-CZ" sz="1600" dirty="0"/>
              <a:t>Založení dokumentu, vytvoření odpovědi na dokument, práce se spisy</a:t>
            </a:r>
          </a:p>
          <a:p>
            <a:pPr lvl="4"/>
            <a:r>
              <a:rPr lang="cs-CZ" sz="1600" dirty="0"/>
              <a:t>Práce se soubory, podepisování, přijímání a odesílání datových zpráv</a:t>
            </a:r>
          </a:p>
          <a:p>
            <a:pPr lvl="4"/>
            <a:r>
              <a:rPr lang="cs-CZ" sz="1600" dirty="0"/>
              <a:t>Vyřizování dokumentů a uzavírání spisů</a:t>
            </a:r>
          </a:p>
          <a:p>
            <a:pPr lvl="4"/>
            <a:r>
              <a:rPr lang="cs-CZ" sz="1600" dirty="0"/>
              <a:t>Založení ukládací jednotky a vložení dokumentu, práce ve spisovně</a:t>
            </a:r>
          </a:p>
          <a:p>
            <a:pPr lvl="4"/>
            <a:r>
              <a:rPr lang="cs-CZ" sz="1600" dirty="0"/>
              <a:t>Možnosti vyhledávání, tisku a uživatelského nastavení, administrátorské nastavení</a:t>
            </a:r>
            <a:endParaRPr sz="1600" dirty="0"/>
          </a:p>
          <a:p>
            <a:r>
              <a:rPr sz="1600" dirty="0" err="1"/>
              <a:t>Ověření</a:t>
            </a:r>
            <a:r>
              <a:rPr sz="1600" dirty="0"/>
              <a:t> </a:t>
            </a:r>
            <a:r>
              <a:rPr sz="1600" dirty="0" err="1"/>
              <a:t>funkčnosti</a:t>
            </a:r>
            <a:r>
              <a:rPr sz="1600" dirty="0"/>
              <a:t> </a:t>
            </a:r>
            <a:r>
              <a:rPr lang="cs-CZ" sz="1600" dirty="0"/>
              <a:t>a</a:t>
            </a:r>
            <a:r>
              <a:rPr sz="1600" dirty="0" err="1"/>
              <a:t>kceptace</a:t>
            </a:r>
            <a:r>
              <a:rPr sz="1600" dirty="0"/>
              <a:t> </a:t>
            </a:r>
            <a:r>
              <a:rPr sz="1600" dirty="0" err="1"/>
              <a:t>projektu</a:t>
            </a:r>
            <a:endParaRPr lang="cs-CZ" sz="1600" dirty="0"/>
          </a:p>
          <a:p>
            <a:r>
              <a:rPr lang="cs-CZ" sz="1600" b="1" dirty="0"/>
              <a:t>Nezbytná součinnost ze strany školských zařízení při zpracování podkladů určených k vyplnění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CEF7E38-6D68-4530-05E9-E1DBBA7BD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53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F6919-F2AD-5360-C996-E88D2CBF3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09C984-72FF-185A-CA61-A36B82C4F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			</a:t>
            </a:r>
            <a:r>
              <a:rPr lang="cs-CZ" sz="4500" b="1" dirty="0"/>
              <a:t>Děkuji za pozornost </a:t>
            </a:r>
            <a:endParaRPr lang="cs-CZ" b="1" dirty="0"/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DE02BA5-DB7E-A986-D2D8-A08A9EF3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4170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98B320A8-D136-1242-A6F6-1F3250954A6A}" vid="{5F70254E-DE4B-6543-BEA7-C20A5627224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Office</Template>
  <TotalTime>6089</TotalTime>
  <Words>369</Words>
  <Application>Microsoft Office PowerPoint</Application>
  <PresentationFormat>A4 (210 × 297 mm)</PresentationFormat>
  <Paragraphs>63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Office</vt:lpstr>
      <vt:lpstr>Prezentace aplikace PowerPoint</vt:lpstr>
      <vt:lpstr>Současný stav</vt:lpstr>
      <vt:lpstr>Možnosti organizací</vt:lpstr>
      <vt:lpstr>Pilotní projekt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Petr</dc:creator>
  <cp:lastModifiedBy>Vaněk Jakub (MHMP, OIC)</cp:lastModifiedBy>
  <cp:revision>88</cp:revision>
  <cp:lastPrinted>2020-08-17T07:53:42Z</cp:lastPrinted>
  <dcterms:created xsi:type="dcterms:W3CDTF">2020-11-22T14:39:45Z</dcterms:created>
  <dcterms:modified xsi:type="dcterms:W3CDTF">2026-06-18T07:57:44Z</dcterms:modified>
</cp:coreProperties>
</file>